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78"/>
  </p:notesMasterIdLst>
  <p:handoutMasterIdLst>
    <p:handoutMasterId r:id="rId79"/>
  </p:handoutMasterIdLst>
  <p:sldIdLst>
    <p:sldId id="1864" r:id="rId5"/>
    <p:sldId id="1976" r:id="rId6"/>
    <p:sldId id="1898" r:id="rId7"/>
    <p:sldId id="1868" r:id="rId8"/>
    <p:sldId id="1869" r:id="rId9"/>
    <p:sldId id="1883" r:id="rId10"/>
    <p:sldId id="1932" r:id="rId11"/>
    <p:sldId id="1933" r:id="rId12"/>
    <p:sldId id="1934" r:id="rId13"/>
    <p:sldId id="1922" r:id="rId14"/>
    <p:sldId id="1899" r:id="rId15"/>
    <p:sldId id="1900" r:id="rId16"/>
    <p:sldId id="1901" r:id="rId17"/>
    <p:sldId id="1944" r:id="rId18"/>
    <p:sldId id="1945" r:id="rId19"/>
    <p:sldId id="1902" r:id="rId20"/>
    <p:sldId id="1924" r:id="rId21"/>
    <p:sldId id="1925" r:id="rId22"/>
    <p:sldId id="1927" r:id="rId23"/>
    <p:sldId id="1926" r:id="rId24"/>
    <p:sldId id="1928" r:id="rId25"/>
    <p:sldId id="1947" r:id="rId26"/>
    <p:sldId id="1936" r:id="rId27"/>
    <p:sldId id="1938" r:id="rId28"/>
    <p:sldId id="1939" r:id="rId29"/>
    <p:sldId id="1937" r:id="rId30"/>
    <p:sldId id="1940" r:id="rId31"/>
    <p:sldId id="1960" r:id="rId32"/>
    <p:sldId id="1943" r:id="rId33"/>
    <p:sldId id="1948" r:id="rId34"/>
    <p:sldId id="1957" r:id="rId35"/>
    <p:sldId id="1951" r:id="rId36"/>
    <p:sldId id="1942" r:id="rId37"/>
    <p:sldId id="1954" r:id="rId38"/>
    <p:sldId id="1955" r:id="rId39"/>
    <p:sldId id="1946" r:id="rId40"/>
    <p:sldId id="1916" r:id="rId41"/>
    <p:sldId id="1907" r:id="rId42"/>
    <p:sldId id="1958" r:id="rId43"/>
    <p:sldId id="1961" r:id="rId44"/>
    <p:sldId id="1908" r:id="rId45"/>
    <p:sldId id="1909" r:id="rId46"/>
    <p:sldId id="1969" r:id="rId47"/>
    <p:sldId id="1959" r:id="rId48"/>
    <p:sldId id="1906" r:id="rId49"/>
    <p:sldId id="1910" r:id="rId50"/>
    <p:sldId id="1917" r:id="rId51"/>
    <p:sldId id="1918" r:id="rId52"/>
    <p:sldId id="1904" r:id="rId53"/>
    <p:sldId id="1912" r:id="rId54"/>
    <p:sldId id="1878" r:id="rId55"/>
    <p:sldId id="1988" r:id="rId56"/>
    <p:sldId id="1882" r:id="rId57"/>
    <p:sldId id="1977" r:id="rId58"/>
    <p:sldId id="1982" r:id="rId59"/>
    <p:sldId id="1963" r:id="rId60"/>
    <p:sldId id="1884" r:id="rId61"/>
    <p:sldId id="1978" r:id="rId62"/>
    <p:sldId id="1971" r:id="rId63"/>
    <p:sldId id="1979" r:id="rId64"/>
    <p:sldId id="1981" r:id="rId65"/>
    <p:sldId id="1894" r:id="rId66"/>
    <p:sldId id="1983" r:id="rId67"/>
    <p:sldId id="1890" r:id="rId68"/>
    <p:sldId id="1973" r:id="rId69"/>
    <p:sldId id="1986" r:id="rId70"/>
    <p:sldId id="1962" r:id="rId71"/>
    <p:sldId id="1984" r:id="rId72"/>
    <p:sldId id="1972" r:id="rId73"/>
    <p:sldId id="1989" r:id="rId74"/>
    <p:sldId id="1913" r:id="rId75"/>
    <p:sldId id="1980" r:id="rId76"/>
    <p:sldId id="1987" r:id="rId7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Pinks" id="{4CCBE145-9F3B-43C3-8EAE-1EE4FE803BE6}">
          <p14:sldIdLst>
            <p14:sldId id="1864"/>
            <p14:sldId id="1976"/>
            <p14:sldId id="1898"/>
            <p14:sldId id="1868"/>
            <p14:sldId id="1869"/>
            <p14:sldId id="1883"/>
            <p14:sldId id="1932"/>
            <p14:sldId id="1933"/>
            <p14:sldId id="1934"/>
            <p14:sldId id="1922"/>
            <p14:sldId id="1899"/>
            <p14:sldId id="1900"/>
            <p14:sldId id="1901"/>
            <p14:sldId id="1944"/>
            <p14:sldId id="1945"/>
            <p14:sldId id="1902"/>
            <p14:sldId id="1924"/>
            <p14:sldId id="1925"/>
            <p14:sldId id="1927"/>
            <p14:sldId id="1926"/>
            <p14:sldId id="1928"/>
            <p14:sldId id="1947"/>
            <p14:sldId id="1936"/>
            <p14:sldId id="1938"/>
            <p14:sldId id="1939"/>
            <p14:sldId id="1937"/>
            <p14:sldId id="1940"/>
            <p14:sldId id="1960"/>
            <p14:sldId id="1943"/>
            <p14:sldId id="1948"/>
            <p14:sldId id="1957"/>
            <p14:sldId id="1951"/>
            <p14:sldId id="1942"/>
            <p14:sldId id="1954"/>
            <p14:sldId id="1955"/>
            <p14:sldId id="1946"/>
            <p14:sldId id="1916"/>
            <p14:sldId id="1907"/>
            <p14:sldId id="1958"/>
            <p14:sldId id="1961"/>
            <p14:sldId id="1908"/>
            <p14:sldId id="1909"/>
            <p14:sldId id="1969"/>
            <p14:sldId id="1959"/>
            <p14:sldId id="1906"/>
            <p14:sldId id="1910"/>
            <p14:sldId id="1917"/>
            <p14:sldId id="1918"/>
            <p14:sldId id="1904"/>
            <p14:sldId id="1912"/>
            <p14:sldId id="1878"/>
            <p14:sldId id="1988"/>
            <p14:sldId id="1882"/>
            <p14:sldId id="1977"/>
            <p14:sldId id="1982"/>
            <p14:sldId id="1963"/>
            <p14:sldId id="1884"/>
            <p14:sldId id="1978"/>
            <p14:sldId id="1971"/>
            <p14:sldId id="1979"/>
            <p14:sldId id="1981"/>
            <p14:sldId id="1894"/>
            <p14:sldId id="1983"/>
            <p14:sldId id="1890"/>
            <p14:sldId id="1973"/>
            <p14:sldId id="1986"/>
            <p14:sldId id="1962"/>
            <p14:sldId id="1984"/>
            <p14:sldId id="1972"/>
            <p14:sldId id="1989"/>
            <p14:sldId id="1913"/>
            <p14:sldId id="1980"/>
            <p14:sldId id="1987"/>
          </p14:sldIdLst>
        </p14:section>
      </p14:sectionLst>
    </p:ext>
    <p:ext uri="{EFAFB233-063F-42B5-8137-9DF3F51BA10A}">
      <p15:sldGuideLst xmlns:p15="http://schemas.microsoft.com/office/powerpoint/2012/main">
        <p15:guide id="2" pos="48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000"/>
    <a:srgbClr val="D6D734"/>
    <a:srgbClr val="FE4387"/>
    <a:srgbClr val="F69000"/>
    <a:srgbClr val="4E8F00"/>
    <a:srgbClr val="009051"/>
    <a:srgbClr val="FEF7F4"/>
    <a:srgbClr val="FF2625"/>
    <a:srgbClr val="007788"/>
    <a:srgbClr val="297C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8" autoAdjust="0"/>
    <p:restoredTop sz="80141" autoAdjust="0"/>
  </p:normalViewPr>
  <p:slideViewPr>
    <p:cSldViewPr snapToGrid="0">
      <p:cViewPr varScale="1">
        <p:scale>
          <a:sx n="97" d="100"/>
          <a:sy n="97" d="100"/>
        </p:scale>
        <p:origin x="1416" y="200"/>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6/21/23</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33</a:t>
            </a:fld>
            <a:endParaRPr lang="en-US" altLang="en-US" dirty="0"/>
          </a:p>
        </p:txBody>
      </p:sp>
    </p:spTree>
    <p:extLst>
      <p:ext uri="{BB962C8B-B14F-4D97-AF65-F5344CB8AC3E}">
        <p14:creationId xmlns:p14="http://schemas.microsoft.com/office/powerpoint/2010/main" val="3509292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35</a:t>
            </a:fld>
            <a:endParaRPr lang="en-US" altLang="en-US" dirty="0"/>
          </a:p>
        </p:txBody>
      </p:sp>
    </p:spTree>
    <p:extLst>
      <p:ext uri="{BB962C8B-B14F-4D97-AF65-F5344CB8AC3E}">
        <p14:creationId xmlns:p14="http://schemas.microsoft.com/office/powerpoint/2010/main" val="1624934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 way to use networkx in the server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51</a:t>
            </a:fld>
            <a:endParaRPr lang="en-US" altLang="en-US" dirty="0"/>
          </a:p>
        </p:txBody>
      </p:sp>
    </p:spTree>
    <p:extLst>
      <p:ext uri="{BB962C8B-B14F-4D97-AF65-F5344CB8AC3E}">
        <p14:creationId xmlns:p14="http://schemas.microsoft.com/office/powerpoint/2010/main" val="716666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53</a:t>
            </a:fld>
            <a:endParaRPr lang="en-US" altLang="en-US" dirty="0"/>
          </a:p>
        </p:txBody>
      </p:sp>
    </p:spTree>
    <p:extLst>
      <p:ext uri="{BB962C8B-B14F-4D97-AF65-F5344CB8AC3E}">
        <p14:creationId xmlns:p14="http://schemas.microsoft.com/office/powerpoint/2010/main" val="3503291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54</a:t>
            </a:fld>
            <a:endParaRPr lang="en-US" altLang="en-US" dirty="0"/>
          </a:p>
        </p:txBody>
      </p:sp>
    </p:spTree>
    <p:extLst>
      <p:ext uri="{BB962C8B-B14F-4D97-AF65-F5344CB8AC3E}">
        <p14:creationId xmlns:p14="http://schemas.microsoft.com/office/powerpoint/2010/main" val="1429347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55</a:t>
            </a:fld>
            <a:endParaRPr lang="en-US" altLang="en-US" dirty="0"/>
          </a:p>
        </p:txBody>
      </p:sp>
    </p:spTree>
    <p:extLst>
      <p:ext uri="{BB962C8B-B14F-4D97-AF65-F5344CB8AC3E}">
        <p14:creationId xmlns:p14="http://schemas.microsoft.com/office/powerpoint/2010/main" val="62256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67</a:t>
            </a:fld>
            <a:endParaRPr lang="en-US" altLang="en-US" dirty="0"/>
          </a:p>
        </p:txBody>
      </p:sp>
    </p:spTree>
    <p:extLst>
      <p:ext uri="{BB962C8B-B14F-4D97-AF65-F5344CB8AC3E}">
        <p14:creationId xmlns:p14="http://schemas.microsoft.com/office/powerpoint/2010/main" val="66968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70</a:t>
            </a:fld>
            <a:endParaRPr lang="en-US" altLang="en-US" dirty="0"/>
          </a:p>
        </p:txBody>
      </p:sp>
    </p:spTree>
    <p:extLst>
      <p:ext uri="{BB962C8B-B14F-4D97-AF65-F5344CB8AC3E}">
        <p14:creationId xmlns:p14="http://schemas.microsoft.com/office/powerpoint/2010/main" val="384564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71</a:t>
            </a:fld>
            <a:endParaRPr lang="en-US" altLang="en-US" dirty="0"/>
          </a:p>
        </p:txBody>
      </p:sp>
    </p:spTree>
    <p:extLst>
      <p:ext uri="{BB962C8B-B14F-4D97-AF65-F5344CB8AC3E}">
        <p14:creationId xmlns:p14="http://schemas.microsoft.com/office/powerpoint/2010/main" val="2823362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72</a:t>
            </a:fld>
            <a:endParaRPr lang="en-US" altLang="en-US" dirty="0"/>
          </a:p>
        </p:txBody>
      </p:sp>
    </p:spTree>
    <p:extLst>
      <p:ext uri="{BB962C8B-B14F-4D97-AF65-F5344CB8AC3E}">
        <p14:creationId xmlns:p14="http://schemas.microsoft.com/office/powerpoint/2010/main" val="2717852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You can think of many things as a newtork. Social networks….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302970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Networks are present in all aspects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245821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9594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80979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345570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530214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27</a:t>
            </a:fld>
            <a:endParaRPr lang="en-US" altLang="en-US" dirty="0"/>
          </a:p>
        </p:txBody>
      </p:sp>
    </p:spTree>
    <p:extLst>
      <p:ext uri="{BB962C8B-B14F-4D97-AF65-F5344CB8AC3E}">
        <p14:creationId xmlns:p14="http://schemas.microsoft.com/office/powerpoint/2010/main" val="213265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30</a:t>
            </a:fld>
            <a:endParaRPr lang="en-US" altLang="en-US" dirty="0"/>
          </a:p>
        </p:txBody>
      </p:sp>
    </p:spTree>
    <p:extLst>
      <p:ext uri="{BB962C8B-B14F-4D97-AF65-F5344CB8AC3E}">
        <p14:creationId xmlns:p14="http://schemas.microsoft.com/office/powerpoint/2010/main" val="93084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spTree>
    <p:extLst>
      <p:ext uri="{BB962C8B-B14F-4D97-AF65-F5344CB8AC3E}">
        <p14:creationId xmlns:p14="http://schemas.microsoft.com/office/powerpoint/2010/main" val="49552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0A1B9BC-7BE7-4893-90FD-CC95830FD8F2}" type="datetimeFigureOut">
              <a:rPr lang="en-US" smtClean="0"/>
              <a:t>6/21/23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2969044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703" r:id="rId3"/>
    <p:sldLayoutId id="2147483690" r:id="rId4"/>
    <p:sldLayoutId id="2147483704" r:id="rId5"/>
    <p:sldLayoutId id="2147483691" r:id="rId6"/>
    <p:sldLayoutId id="2147483694" r:id="rId7"/>
    <p:sldLayoutId id="2147483702" r:id="rId8"/>
    <p:sldLayoutId id="2147483699" r:id="rId9"/>
    <p:sldLayoutId id="2147483701"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jgarciab/one_day_network_scienc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gephi.org/users/quick-star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653016" y="2362052"/>
            <a:ext cx="6118487" cy="2624328"/>
          </a:xfrm>
        </p:spPr>
        <p:txBody>
          <a:bodyPr anchor="ctr">
            <a:noAutofit/>
          </a:bodyPr>
          <a:lstStyle/>
          <a:p>
            <a:pPr algn="l" eaLnBrk="1" hangingPunct="1">
              <a:lnSpc>
                <a:spcPct val="100000"/>
              </a:lnSpc>
            </a:pPr>
            <a:r>
              <a:rPr lang="en-US" altLang="en-US" b="1" dirty="0">
                <a:solidFill>
                  <a:schemeClr val="accent3"/>
                </a:solidFill>
              </a:rPr>
              <a:t>Network Science SICSS Summer School</a:t>
            </a:r>
            <a:endParaRPr lang="en-US" altLang="en-US" dirty="0">
              <a:solidFill>
                <a:schemeClr val="accent5"/>
              </a:solidFill>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1" y="1677629"/>
            <a:ext cx="10287000" cy="4464410"/>
          </a:xfrm>
        </p:spPr>
        <p:txBody>
          <a:bodyPr>
            <a:normAutofit/>
          </a:bodyPr>
          <a:lstStyle/>
          <a:p>
            <a:r>
              <a:rPr lang="en-US" altLang="en-US" b="0" dirty="0"/>
              <a:t>Mathematical </a:t>
            </a:r>
            <a:r>
              <a:rPr lang="en-US" altLang="en-US" dirty="0"/>
              <a:t>representation</a:t>
            </a:r>
            <a:r>
              <a:rPr lang="en-US" altLang="en-US" b="0" dirty="0"/>
              <a:t> of an underlying system (not the system itself). </a:t>
            </a:r>
            <a:r>
              <a:rPr lang="en-GB" b="0" dirty="0"/>
              <a:t>Find insights that we would miss if we would study the nodes independently (one person != society)</a:t>
            </a:r>
          </a:p>
          <a:p>
            <a:endParaRPr lang="en-US" altLang="en-US" dirty="0"/>
          </a:p>
          <a:p>
            <a:r>
              <a:rPr lang="en-GB" dirty="0"/>
              <a:t>Complex systems view </a:t>
            </a:r>
            <a:r>
              <a:rPr lang="en-GB" b="0" dirty="0"/>
              <a:t>(dangerous generalizations below!):</a:t>
            </a:r>
          </a:p>
          <a:p>
            <a:pPr marL="285750" indent="-285750">
              <a:buFont typeface="Arial" panose="020B0604020202020204" pitchFamily="34" charset="0"/>
              <a:buChar char="•"/>
            </a:pPr>
            <a:r>
              <a:rPr lang="en-GB" b="0" dirty="0"/>
              <a:t>Network structure determines how information/epidemics spread</a:t>
            </a:r>
          </a:p>
          <a:p>
            <a:pPr marL="285750" indent="-285750">
              <a:buFont typeface="Arial" panose="020B0604020202020204" pitchFamily="34" charset="0"/>
              <a:buChar char="•"/>
            </a:pPr>
            <a:r>
              <a:rPr lang="en-GB" b="0" dirty="0"/>
              <a:t>Interested in emergent behaviours:</a:t>
            </a:r>
          </a:p>
          <a:p>
            <a:pPr marL="569214" lvl="1" indent="-285750"/>
            <a:r>
              <a:rPr lang="en-GB" b="0" dirty="0"/>
              <a:t>Universality / scale-invariance (heavy tails) / fractals</a:t>
            </a:r>
          </a:p>
          <a:p>
            <a:pPr marL="569214" lvl="1" indent="-285750"/>
            <a:r>
              <a:rPr lang="en-GB" b="0" dirty="0"/>
              <a:t>Phase transitions and percolation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pic>
        <p:nvPicPr>
          <p:cNvPr id="5" name="Picture 4" descr="Shape&#10;&#10;Description automatically generated with low confidence">
            <a:extLst>
              <a:ext uri="{FF2B5EF4-FFF2-40B4-BE49-F238E27FC236}">
                <a16:creationId xmlns:a16="http://schemas.microsoft.com/office/drawing/2014/main" id="{EA3F8C0D-D223-2808-033F-F542DC40D047}"/>
              </a:ext>
            </a:extLst>
          </p:cNvPr>
          <p:cNvPicPr>
            <a:picLocks noChangeAspect="1"/>
          </p:cNvPicPr>
          <p:nvPr/>
        </p:nvPicPr>
        <p:blipFill>
          <a:blip r:embed="rId2"/>
          <a:stretch>
            <a:fillRect/>
          </a:stretch>
        </p:blipFill>
        <p:spPr>
          <a:xfrm>
            <a:off x="5880100" y="4145019"/>
            <a:ext cx="6088105" cy="2564988"/>
          </a:xfrm>
          <a:prstGeom prst="rect">
            <a:avLst/>
          </a:prstGeom>
        </p:spPr>
      </p:pic>
    </p:spTree>
    <p:extLst>
      <p:ext uri="{BB962C8B-B14F-4D97-AF65-F5344CB8AC3E}">
        <p14:creationId xmlns:p14="http://schemas.microsoft.com/office/powerpoint/2010/main" val="217980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Basic definitions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7914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520813" y="1922204"/>
            <a:ext cx="5796761" cy="3670300"/>
          </a:xfrm>
          <a:ln>
            <a:noFill/>
          </a:ln>
        </p:spPr>
        <p:txBody>
          <a:bodyPr>
            <a:normAutofit/>
          </a:bodyPr>
          <a:lstStyle/>
          <a:p>
            <a:r>
              <a:rPr lang="en-US" altLang="en-US" dirty="0">
                <a:solidFill>
                  <a:schemeClr val="accent3"/>
                </a:solidFill>
              </a:rPr>
              <a:t>Nodes</a:t>
            </a:r>
            <a:r>
              <a:rPr lang="en-US" altLang="en-US" b="0" dirty="0"/>
              <a:t> (vertices) connected by </a:t>
            </a:r>
            <a:r>
              <a:rPr lang="en-US" altLang="en-US" dirty="0">
                <a:solidFill>
                  <a:schemeClr val="accent5">
                    <a:lumMod val="60000"/>
                    <a:lumOff val="40000"/>
                  </a:schemeClr>
                </a:solidFill>
              </a:rPr>
              <a:t>edges</a:t>
            </a:r>
            <a:r>
              <a:rPr lang="en-US" altLang="en-US" b="0" dirty="0"/>
              <a:t> (links)</a:t>
            </a:r>
          </a:p>
          <a:p>
            <a:endParaRPr lang="en-US" b="0" dirty="0"/>
          </a:p>
          <a:p>
            <a:r>
              <a:rPr lang="en-US" b="0" dirty="0"/>
              <a:t>N: </a:t>
            </a:r>
            <a:r>
              <a:rPr lang="en-US" altLang="en-US" dirty="0">
                <a:solidFill>
                  <a:schemeClr val="accent3"/>
                </a:solidFill>
              </a:rPr>
              <a:t>Nodes</a:t>
            </a:r>
            <a:r>
              <a:rPr lang="en-US" b="0" dirty="0"/>
              <a:t>  = {Alice, Bob, John, Amy}</a:t>
            </a:r>
          </a:p>
          <a:p>
            <a:r>
              <a:rPr lang="en-US" b="0" dirty="0"/>
              <a:t>E: </a:t>
            </a:r>
            <a:r>
              <a:rPr lang="en-US" dirty="0">
                <a:solidFill>
                  <a:schemeClr val="accent5">
                    <a:lumMod val="60000"/>
                    <a:lumOff val="40000"/>
                  </a:schemeClr>
                </a:solidFill>
              </a:rPr>
              <a:t>E</a:t>
            </a:r>
            <a:r>
              <a:rPr lang="en-US" altLang="en-US" dirty="0">
                <a:solidFill>
                  <a:schemeClr val="accent5">
                    <a:lumMod val="60000"/>
                    <a:lumOff val="40000"/>
                  </a:schemeClr>
                </a:solidFill>
              </a:rPr>
              <a:t>dges</a:t>
            </a:r>
            <a:r>
              <a:rPr lang="en-US" b="0" dirty="0"/>
              <a:t>    = {(Alice, Bob), (Alice, John), (John, Amy)}</a:t>
            </a:r>
          </a:p>
          <a:p>
            <a:endParaRPr lang="en-US" b="0" dirty="0"/>
          </a:p>
          <a:p>
            <a:r>
              <a:rPr lang="en-US" b="0" dirty="0"/>
              <a:t>The edge (</a:t>
            </a:r>
            <a:r>
              <a:rPr lang="en-US" b="0" dirty="0" err="1"/>
              <a:t>i,j</a:t>
            </a:r>
            <a:r>
              <a:rPr lang="en-US" b="0" dirty="0"/>
              <a:t>) connects node </a:t>
            </a:r>
            <a:r>
              <a:rPr lang="en-US" b="0" dirty="0" err="1"/>
              <a:t>i</a:t>
            </a:r>
            <a:r>
              <a:rPr lang="en-US" b="0" dirty="0"/>
              <a:t> to node j</a:t>
            </a:r>
          </a:p>
          <a:p>
            <a:endParaRPr lang="en-US" b="0" dirty="0"/>
          </a:p>
          <a:p>
            <a:r>
              <a:rPr lang="en-US" dirty="0"/>
              <a:t>Nodes</a:t>
            </a:r>
            <a:r>
              <a:rPr lang="en-US" b="0" dirty="0"/>
              <a:t> can have </a:t>
            </a:r>
            <a:r>
              <a:rPr lang="en-US" dirty="0"/>
              <a:t>attributes </a:t>
            </a:r>
            <a:r>
              <a:rPr lang="en-US" b="0" dirty="0"/>
              <a:t>(e.g. gender, income, </a:t>
            </a:r>
            <a:r>
              <a:rPr lang="en-US" b="0" dirty="0" err="1"/>
              <a:t>etc</a:t>
            </a:r>
            <a:r>
              <a:rPr lang="en-US" b="0" dirty="0"/>
              <a:t>)</a:t>
            </a:r>
          </a:p>
          <a:p>
            <a:r>
              <a:rPr lang="en-US" dirty="0"/>
              <a:t>Edges</a:t>
            </a:r>
            <a:r>
              <a:rPr lang="en-US" b="0" dirty="0"/>
              <a:t> can have </a:t>
            </a:r>
            <a:r>
              <a:rPr lang="en-US" dirty="0"/>
              <a:t>attributes</a:t>
            </a:r>
            <a:r>
              <a:rPr lang="en-US" b="0" dirty="0"/>
              <a:t> (e.g. type, strength, </a:t>
            </a:r>
            <a:r>
              <a:rPr lang="en-US" b="0" dirty="0" err="1"/>
              <a:t>etc</a:t>
            </a:r>
            <a:r>
              <a:rPr lang="en-US" b="0" dirty="0"/>
              <a:t>)</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Networks (graphs)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75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496952"/>
            <a:ext cx="11430001" cy="1189038"/>
          </a:xfrm>
        </p:spPr>
        <p:txBody>
          <a:bodyPr>
            <a:normAutofit/>
          </a:bodyPr>
          <a:lstStyle/>
          <a:p>
            <a:r>
              <a:rPr lang="en-US" sz="3600" dirty="0"/>
              <a:t>Directed vs undirected; weighted vs unweighted</a:t>
            </a:r>
            <a:endParaRPr lang="en-NL" sz="3600" dirty="0"/>
          </a:p>
        </p:txBody>
      </p:sp>
      <p:pic>
        <p:nvPicPr>
          <p:cNvPr id="3" name="Picture 2">
            <a:extLst>
              <a:ext uri="{FF2B5EF4-FFF2-40B4-BE49-F238E27FC236}">
                <a16:creationId xmlns:a16="http://schemas.microsoft.com/office/drawing/2014/main" id="{298E4F5E-AA58-A027-E632-C191BCA57A9B}"/>
              </a:ext>
            </a:extLst>
          </p:cNvPr>
          <p:cNvPicPr>
            <a:picLocks noChangeAspect="1"/>
          </p:cNvPicPr>
          <p:nvPr/>
        </p:nvPicPr>
        <p:blipFill>
          <a:blip r:embed="rId2"/>
          <a:stretch>
            <a:fillRect/>
          </a:stretch>
        </p:blipFill>
        <p:spPr>
          <a:xfrm>
            <a:off x="861935" y="1325470"/>
            <a:ext cx="8032228" cy="5050568"/>
          </a:xfrm>
          <a:prstGeom prst="rect">
            <a:avLst/>
          </a:prstGeom>
        </p:spPr>
      </p:pic>
      <p:sp>
        <p:nvSpPr>
          <p:cNvPr id="5" name="TextBox 4">
            <a:extLst>
              <a:ext uri="{FF2B5EF4-FFF2-40B4-BE49-F238E27FC236}">
                <a16:creationId xmlns:a16="http://schemas.microsoft.com/office/drawing/2014/main" id="{AFDAA37A-B9D4-CD04-2FB5-A8298AD79A41}"/>
              </a:ext>
            </a:extLst>
          </p:cNvPr>
          <p:cNvSpPr txBox="1"/>
          <p:nvPr/>
        </p:nvSpPr>
        <p:spPr>
          <a:xfrm>
            <a:off x="761999" y="6361048"/>
            <a:ext cx="3965637" cy="307777"/>
          </a:xfrm>
          <a:prstGeom prst="rect">
            <a:avLst/>
          </a:prstGeom>
          <a:noFill/>
        </p:spPr>
        <p:txBody>
          <a:bodyPr wrap="none" rtlCol="0">
            <a:spAutoFit/>
          </a:bodyPr>
          <a:lstStyle/>
          <a:p>
            <a:r>
              <a:rPr lang="en-NL" sz="1400" dirty="0"/>
              <a:t>Source: A first course in network science (2020)</a:t>
            </a:r>
          </a:p>
        </p:txBody>
      </p:sp>
      <p:sp>
        <p:nvSpPr>
          <p:cNvPr id="8" name="Text Placeholder 1">
            <a:extLst>
              <a:ext uri="{FF2B5EF4-FFF2-40B4-BE49-F238E27FC236}">
                <a16:creationId xmlns:a16="http://schemas.microsoft.com/office/drawing/2014/main" id="{249B7015-B45A-0BC9-1C0A-5B5CC5F7A13F}"/>
              </a:ext>
            </a:extLst>
          </p:cNvPr>
          <p:cNvSpPr>
            <a:spLocks noGrp="1"/>
          </p:cNvSpPr>
          <p:nvPr>
            <p:ph type="body" sz="quarter" idx="11"/>
          </p:nvPr>
        </p:nvSpPr>
        <p:spPr>
          <a:xfrm>
            <a:off x="8994099" y="3336861"/>
            <a:ext cx="2788172" cy="3024187"/>
          </a:xfrm>
        </p:spPr>
        <p:txBody>
          <a:bodyPr>
            <a:normAutofit/>
          </a:bodyPr>
          <a:lstStyle/>
          <a:p>
            <a:r>
              <a:rPr lang="en-US" dirty="0"/>
              <a:t>Undirected</a:t>
            </a:r>
            <a:r>
              <a:rPr lang="en-US" b="0" dirty="0"/>
              <a:t>: The link (</a:t>
            </a:r>
            <a:r>
              <a:rPr lang="en-US" b="0" dirty="0" err="1"/>
              <a:t>i,j</a:t>
            </a:r>
            <a:r>
              <a:rPr lang="en-US" b="0" dirty="0"/>
              <a:t>) connects node </a:t>
            </a:r>
            <a:r>
              <a:rPr lang="en-US" b="0" dirty="0" err="1"/>
              <a:t>i</a:t>
            </a:r>
            <a:r>
              <a:rPr lang="en-US" b="0" dirty="0"/>
              <a:t> to node j in both directions</a:t>
            </a:r>
          </a:p>
          <a:p>
            <a:r>
              <a:rPr lang="en-US" dirty="0"/>
              <a:t>Directed</a:t>
            </a:r>
            <a:r>
              <a:rPr lang="en-US" b="0" dirty="0"/>
              <a:t>: The link (</a:t>
            </a:r>
            <a:r>
              <a:rPr lang="en-US" b="0" dirty="0" err="1"/>
              <a:t>i,j</a:t>
            </a:r>
            <a:r>
              <a:rPr lang="en-US" b="0" dirty="0"/>
              <a:t>) connects node </a:t>
            </a:r>
            <a:r>
              <a:rPr lang="en-US" b="0" dirty="0" err="1"/>
              <a:t>i</a:t>
            </a:r>
            <a:r>
              <a:rPr lang="en-US" b="0" dirty="0"/>
              <a:t> (source) to node j (target)</a:t>
            </a:r>
          </a:p>
          <a:p>
            <a:endParaRPr lang="en-US" b="0" dirty="0"/>
          </a:p>
          <a:p>
            <a:r>
              <a:rPr lang="en-US" dirty="0"/>
              <a:t>Weighted</a:t>
            </a:r>
            <a:r>
              <a:rPr lang="en-US" b="0" dirty="0"/>
              <a:t>: There is a weight associated to each edge</a:t>
            </a:r>
            <a:endParaRPr lang="en-GB" b="0" dirty="0"/>
          </a:p>
          <a:p>
            <a:endParaRPr lang="en-GB" b="0" dirty="0"/>
          </a:p>
        </p:txBody>
      </p:sp>
    </p:spTree>
    <p:extLst>
      <p:ext uri="{BB962C8B-B14F-4D97-AF65-F5344CB8AC3E}">
        <p14:creationId xmlns:p14="http://schemas.microsoft.com/office/powerpoint/2010/main" val="3291031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Definition: </a:t>
            </a:r>
            <a:r>
              <a:rPr lang="en-US" altLang="en-US" b="0" dirty="0"/>
              <a:t>Number of neighbors in the network</a:t>
            </a:r>
          </a:p>
          <a:p>
            <a:endParaRPr lang="en-US" altLang="en-US" b="0" dirty="0"/>
          </a:p>
          <a:p>
            <a:endParaRPr lang="en-US" altLang="en-US" b="0" dirty="0"/>
          </a:p>
          <a:p>
            <a:r>
              <a:rPr lang="en-US" altLang="en-US" b="0" i="1" dirty="0"/>
              <a:t>Node: degree</a:t>
            </a:r>
          </a:p>
          <a:p>
            <a:r>
              <a:rPr lang="en-US" altLang="en-US" b="0" dirty="0"/>
              <a:t>Alice: 2</a:t>
            </a:r>
          </a:p>
          <a:p>
            <a:r>
              <a:rPr lang="en-US" altLang="en-US" b="0" dirty="0"/>
              <a:t>Bob: 1</a:t>
            </a:r>
          </a:p>
          <a:p>
            <a:r>
              <a:rPr lang="en-US" altLang="en-US" b="0" dirty="0"/>
              <a:t>John: 2</a:t>
            </a:r>
          </a:p>
          <a:p>
            <a:r>
              <a:rPr lang="en-US" altLang="en-US" b="0" dirty="0"/>
              <a:t>Amy: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undirected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10088775" y="4318804"/>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190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Out-degree: </a:t>
            </a:r>
            <a:r>
              <a:rPr lang="en-US" altLang="en-US" b="0" dirty="0"/>
              <a:t>Number of outgoing edges</a:t>
            </a:r>
          </a:p>
          <a:p>
            <a:r>
              <a:rPr lang="en-US" altLang="en-US" dirty="0">
                <a:solidFill>
                  <a:schemeClr val="accent3"/>
                </a:solidFill>
              </a:rPr>
              <a:t>In-degree: </a:t>
            </a:r>
            <a:r>
              <a:rPr lang="en-US" altLang="en-US" b="0" dirty="0"/>
              <a:t>Number of incoming edges</a:t>
            </a:r>
          </a:p>
          <a:p>
            <a:r>
              <a:rPr lang="en-US" altLang="en-US" dirty="0">
                <a:solidFill>
                  <a:schemeClr val="accent3"/>
                </a:solidFill>
              </a:rPr>
              <a:t>Total degree: </a:t>
            </a:r>
            <a:r>
              <a:rPr lang="en-US" altLang="en-US" b="0" dirty="0"/>
              <a:t>Sum of out and in degree</a:t>
            </a:r>
          </a:p>
          <a:p>
            <a:endParaRPr lang="en-US" altLang="en-US" b="0" dirty="0"/>
          </a:p>
          <a:p>
            <a:r>
              <a:rPr lang="en-US" altLang="en-US" b="0" i="1" dirty="0"/>
              <a:t>Node: (out, in, total)</a:t>
            </a:r>
          </a:p>
          <a:p>
            <a:r>
              <a:rPr lang="en-US" altLang="en-US" b="0" dirty="0"/>
              <a:t>Alice: (2, 0, 2)</a:t>
            </a:r>
          </a:p>
          <a:p>
            <a:r>
              <a:rPr lang="en-US" altLang="en-US" b="0" dirty="0"/>
              <a:t>Bob: (0,1, 1)</a:t>
            </a:r>
          </a:p>
          <a:p>
            <a:r>
              <a:rPr lang="en-US" altLang="en-US" b="0" dirty="0"/>
              <a:t>John: (0,2, 2)</a:t>
            </a:r>
          </a:p>
          <a:p>
            <a:r>
              <a:rPr lang="en-US" altLang="en-US" b="0" dirty="0"/>
              <a:t>Amy: (1,0,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10" idx="1"/>
            <a:endCxn id="7" idx="5"/>
          </p:cNvCxnSpPr>
          <p:nvPr/>
        </p:nvCxnSpPr>
        <p:spPr>
          <a:xfrm flipH="1" flipV="1">
            <a:off x="10088775" y="4318804"/>
            <a:ext cx="460601" cy="263604"/>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36450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479558"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4641954"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Multiplex</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5653385"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7679960"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566715"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8793204"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459535"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490989"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517564"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517564"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404319"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8630808"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297139"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022133"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7871944"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145182"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167522"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Oval 7">
            <a:extLst>
              <a:ext uri="{FF2B5EF4-FFF2-40B4-BE49-F238E27FC236}">
                <a16:creationId xmlns:a16="http://schemas.microsoft.com/office/drawing/2014/main" id="{153354FB-46F3-4B35-A95F-58550C5CAB46}"/>
              </a:ext>
            </a:extLst>
          </p:cNvPr>
          <p:cNvSpPr/>
          <p:nvPr/>
        </p:nvSpPr>
        <p:spPr>
          <a:xfrm>
            <a:off x="7679960"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Tree>
    <p:extLst>
      <p:ext uri="{BB962C8B-B14F-4D97-AF65-F5344CB8AC3E}">
        <p14:creationId xmlns:p14="http://schemas.microsoft.com/office/powerpoint/2010/main" val="1223653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Signed</a:t>
            </a:r>
            <a:endParaRPr lang="en-NL" sz="3200" dirty="0"/>
          </a:p>
        </p:txBody>
      </p:sp>
      <p:sp>
        <p:nvSpPr>
          <p:cNvPr id="23" name="Oval 22">
            <a:extLst>
              <a:ext uri="{FF2B5EF4-FFF2-40B4-BE49-F238E27FC236}">
                <a16:creationId xmlns:a16="http://schemas.microsoft.com/office/drawing/2014/main" id="{5E9B37EB-ADB5-DE62-5FB6-CAFED0CE09F3}"/>
              </a:ext>
            </a:extLst>
          </p:cNvPr>
          <p:cNvSpPr/>
          <p:nvPr/>
        </p:nvSpPr>
        <p:spPr>
          <a:xfrm>
            <a:off x="5011940" y="274038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4" name="Oval 23">
            <a:extLst>
              <a:ext uri="{FF2B5EF4-FFF2-40B4-BE49-F238E27FC236}">
                <a16:creationId xmlns:a16="http://schemas.microsoft.com/office/drawing/2014/main" id="{71E7E9FC-AAF9-F816-E595-D4A40E0524D9}"/>
              </a:ext>
            </a:extLst>
          </p:cNvPr>
          <p:cNvSpPr/>
          <p:nvPr/>
        </p:nvSpPr>
        <p:spPr>
          <a:xfrm>
            <a:off x="7008937" y="229705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5" name="Oval 24">
            <a:extLst>
              <a:ext uri="{FF2B5EF4-FFF2-40B4-BE49-F238E27FC236}">
                <a16:creationId xmlns:a16="http://schemas.microsoft.com/office/drawing/2014/main" id="{4322AF7F-B49A-DD5D-3B84-A86D29FBDE29}"/>
              </a:ext>
            </a:extLst>
          </p:cNvPr>
          <p:cNvSpPr/>
          <p:nvPr/>
        </p:nvSpPr>
        <p:spPr>
          <a:xfrm>
            <a:off x="7008937" y="33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7" name="Straight Arrow Connector 26">
            <a:extLst>
              <a:ext uri="{FF2B5EF4-FFF2-40B4-BE49-F238E27FC236}">
                <a16:creationId xmlns:a16="http://schemas.microsoft.com/office/drawing/2014/main" id="{ED3D4CFE-212E-05EF-3AA2-E9447EF3EA1A}"/>
              </a:ext>
            </a:extLst>
          </p:cNvPr>
          <p:cNvCxnSpPr>
            <a:cxnSpLocks/>
            <a:stCxn id="23" idx="6"/>
            <a:endCxn id="25" idx="2"/>
          </p:cNvCxnSpPr>
          <p:nvPr/>
        </p:nvCxnSpPr>
        <p:spPr>
          <a:xfrm>
            <a:off x="5911940" y="319038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DA90D8-7625-40DB-7315-94969CA14055}"/>
              </a:ext>
            </a:extLst>
          </p:cNvPr>
          <p:cNvCxnSpPr>
            <a:cxnSpLocks/>
            <a:stCxn id="23" idx="6"/>
            <a:endCxn id="24" idx="2"/>
          </p:cNvCxnSpPr>
          <p:nvPr/>
        </p:nvCxnSpPr>
        <p:spPr>
          <a:xfrm flipV="1">
            <a:off x="5911940" y="2745258"/>
            <a:ext cx="1096997" cy="445131"/>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2F3FBEF-C905-3F14-38CA-8B133AE9374E}"/>
              </a:ext>
            </a:extLst>
          </p:cNvPr>
          <p:cNvSpPr/>
          <p:nvPr/>
        </p:nvSpPr>
        <p:spPr>
          <a:xfrm>
            <a:off x="8105934" y="42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0" name="Straight Arrow Connector 29">
            <a:extLst>
              <a:ext uri="{FF2B5EF4-FFF2-40B4-BE49-F238E27FC236}">
                <a16:creationId xmlns:a16="http://schemas.microsoft.com/office/drawing/2014/main" id="{7007757B-7169-065C-80C0-BC0419264001}"/>
              </a:ext>
            </a:extLst>
          </p:cNvPr>
          <p:cNvCxnSpPr>
            <a:cxnSpLocks/>
            <a:stCxn id="25" idx="5"/>
            <a:endCxn id="29" idx="1"/>
          </p:cNvCxnSpPr>
          <p:nvPr/>
        </p:nvCxnSpPr>
        <p:spPr>
          <a:xfrm>
            <a:off x="7777135" y="4080193"/>
            <a:ext cx="460601" cy="26360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0E9DB5-5FA0-D230-922F-C2D7D62DB8E9}"/>
              </a:ext>
            </a:extLst>
          </p:cNvPr>
          <p:cNvSpPr txBox="1"/>
          <p:nvPr/>
        </p:nvSpPr>
        <p:spPr>
          <a:xfrm>
            <a:off x="6250899" y="2578308"/>
            <a:ext cx="389850" cy="369332"/>
          </a:xfrm>
          <a:prstGeom prst="rect">
            <a:avLst/>
          </a:prstGeom>
          <a:noFill/>
        </p:spPr>
        <p:txBody>
          <a:bodyPr wrap="none" rtlCol="0">
            <a:spAutoFit/>
          </a:bodyPr>
          <a:lstStyle/>
          <a:p>
            <a:r>
              <a:rPr lang="en-NL" dirty="0"/>
              <a:t>-1</a:t>
            </a:r>
          </a:p>
        </p:txBody>
      </p:sp>
      <p:sp>
        <p:nvSpPr>
          <p:cNvPr id="31" name="TextBox 30">
            <a:extLst>
              <a:ext uri="{FF2B5EF4-FFF2-40B4-BE49-F238E27FC236}">
                <a16:creationId xmlns:a16="http://schemas.microsoft.com/office/drawing/2014/main" id="{7200F959-9A3C-B63C-9C3C-84455B2F816B}"/>
              </a:ext>
            </a:extLst>
          </p:cNvPr>
          <p:cNvSpPr txBox="1"/>
          <p:nvPr/>
        </p:nvSpPr>
        <p:spPr>
          <a:xfrm>
            <a:off x="7908937" y="3842663"/>
            <a:ext cx="389850" cy="369332"/>
          </a:xfrm>
          <a:prstGeom prst="rect">
            <a:avLst/>
          </a:prstGeom>
          <a:noFill/>
        </p:spPr>
        <p:txBody>
          <a:bodyPr wrap="none" rtlCol="0">
            <a:spAutoFit/>
          </a:bodyPr>
          <a:lstStyle/>
          <a:p>
            <a:r>
              <a:rPr lang="en-NL" dirty="0"/>
              <a:t>-1</a:t>
            </a:r>
          </a:p>
        </p:txBody>
      </p:sp>
      <p:sp>
        <p:nvSpPr>
          <p:cNvPr id="35" name="TextBox 34">
            <a:extLst>
              <a:ext uri="{FF2B5EF4-FFF2-40B4-BE49-F238E27FC236}">
                <a16:creationId xmlns:a16="http://schemas.microsoft.com/office/drawing/2014/main" id="{9CFD9EEC-A99F-4629-E79C-F554B887EC28}"/>
              </a:ext>
            </a:extLst>
          </p:cNvPr>
          <p:cNvSpPr txBox="1"/>
          <p:nvPr/>
        </p:nvSpPr>
        <p:spPr>
          <a:xfrm>
            <a:off x="6206280" y="3526405"/>
            <a:ext cx="447558" cy="369332"/>
          </a:xfrm>
          <a:prstGeom prst="rect">
            <a:avLst/>
          </a:prstGeom>
          <a:noFill/>
        </p:spPr>
        <p:txBody>
          <a:bodyPr wrap="square" rtlCol="0">
            <a:spAutoFit/>
          </a:bodyPr>
          <a:lstStyle/>
          <a:p>
            <a:r>
              <a:rPr lang="en-NL" dirty="0"/>
              <a:t>+1</a:t>
            </a:r>
          </a:p>
        </p:txBody>
      </p:sp>
      <p:sp>
        <p:nvSpPr>
          <p:cNvPr id="15" name="Text Placeholder 14">
            <a:extLst>
              <a:ext uri="{FF2B5EF4-FFF2-40B4-BE49-F238E27FC236}">
                <a16:creationId xmlns:a16="http://schemas.microsoft.com/office/drawing/2014/main" id="{253D34D9-8D45-E5DD-7F17-FE73E6C26D1C}"/>
              </a:ext>
            </a:extLst>
          </p:cNvPr>
          <p:cNvSpPr>
            <a:spLocks noGrp="1"/>
          </p:cNvSpPr>
          <p:nvPr>
            <p:ph type="body" sz="quarter" idx="11"/>
          </p:nvPr>
        </p:nvSpPr>
        <p:spPr/>
        <p:txBody>
          <a:bodyPr/>
          <a:lstStyle/>
          <a:p>
            <a:r>
              <a:rPr lang="en-NL" b="0" dirty="0"/>
              <a:t>Structural balance</a:t>
            </a:r>
          </a:p>
        </p:txBody>
      </p:sp>
    </p:spTree>
    <p:extLst>
      <p:ext uri="{BB962C8B-B14F-4D97-AF65-F5344CB8AC3E}">
        <p14:creationId xmlns:p14="http://schemas.microsoft.com/office/powerpoint/2010/main" val="164852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899284"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5061680"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Temporal</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6073111"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8099686"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986441"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9212930"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879261"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910715"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937290"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937290"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824045"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9050534"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716865"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441859"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8291670"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564908"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587248"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 Placeholder 8">
            <a:extLst>
              <a:ext uri="{FF2B5EF4-FFF2-40B4-BE49-F238E27FC236}">
                <a16:creationId xmlns:a16="http://schemas.microsoft.com/office/drawing/2014/main" id="{5AE1652D-5E9F-6EED-7ED9-E8188CD72BA1}"/>
              </a:ext>
            </a:extLst>
          </p:cNvPr>
          <p:cNvSpPr>
            <a:spLocks noGrp="1"/>
          </p:cNvSpPr>
          <p:nvPr>
            <p:ph type="body" sz="quarter" idx="11"/>
          </p:nvPr>
        </p:nvSpPr>
        <p:spPr/>
        <p:txBody>
          <a:bodyPr/>
          <a:lstStyle/>
          <a:p>
            <a:r>
              <a:rPr lang="en-NL" b="0" dirty="0"/>
              <a:t>Either:</a:t>
            </a:r>
          </a:p>
          <a:p>
            <a:pPr marL="285750" indent="-285750">
              <a:buFont typeface="Arial" panose="020B0604020202020204" pitchFamily="34" charset="0"/>
              <a:buChar char="•"/>
            </a:pPr>
            <a:r>
              <a:rPr lang="en-NL" b="0" dirty="0"/>
              <a:t>Snapshots</a:t>
            </a:r>
          </a:p>
          <a:p>
            <a:pPr marL="285750" indent="-285750">
              <a:buFont typeface="Arial" panose="020B0604020202020204" pitchFamily="34" charset="0"/>
              <a:buChar char="•"/>
            </a:pPr>
            <a:r>
              <a:rPr lang="en-NL" b="0" dirty="0"/>
              <a:t>Time of events</a:t>
            </a:r>
          </a:p>
          <a:p>
            <a:pPr marL="285750" indent="-285750">
              <a:buFont typeface="Arial" panose="020B0604020202020204" pitchFamily="34" charset="0"/>
              <a:buChar char="•"/>
            </a:pPr>
            <a:endParaRPr lang="en-NL" b="0" dirty="0"/>
          </a:p>
        </p:txBody>
      </p:sp>
      <p:sp>
        <p:nvSpPr>
          <p:cNvPr id="8" name="Oval 7">
            <a:extLst>
              <a:ext uri="{FF2B5EF4-FFF2-40B4-BE49-F238E27FC236}">
                <a16:creationId xmlns:a16="http://schemas.microsoft.com/office/drawing/2014/main" id="{153354FB-46F3-4B35-A95F-58550C5CAB46}"/>
              </a:ext>
            </a:extLst>
          </p:cNvPr>
          <p:cNvSpPr/>
          <p:nvPr/>
        </p:nvSpPr>
        <p:spPr>
          <a:xfrm>
            <a:off x="8099686"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24" name="Straight Arrow Connector 23">
            <a:extLst>
              <a:ext uri="{FF2B5EF4-FFF2-40B4-BE49-F238E27FC236}">
                <a16:creationId xmlns:a16="http://schemas.microsoft.com/office/drawing/2014/main" id="{BFB48315-74F0-EB75-4091-8A6BE1F313C5}"/>
              </a:ext>
            </a:extLst>
          </p:cNvPr>
          <p:cNvCxnSpPr>
            <a:cxnSpLocks/>
          </p:cNvCxnSpPr>
          <p:nvPr/>
        </p:nvCxnSpPr>
        <p:spPr>
          <a:xfrm>
            <a:off x="7015950" y="2459583"/>
            <a:ext cx="1083735" cy="27108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50BA8D-A04C-16D5-31AA-51A678C4169B}"/>
              </a:ext>
            </a:extLst>
          </p:cNvPr>
          <p:cNvSpPr txBox="1"/>
          <p:nvPr/>
        </p:nvSpPr>
        <p:spPr>
          <a:xfrm>
            <a:off x="5306023" y="3333302"/>
            <a:ext cx="1080167" cy="369332"/>
          </a:xfrm>
          <a:prstGeom prst="rect">
            <a:avLst/>
          </a:prstGeom>
          <a:noFill/>
        </p:spPr>
        <p:txBody>
          <a:bodyPr wrap="none" rtlCol="0">
            <a:spAutoFit/>
          </a:bodyPr>
          <a:lstStyle/>
          <a:p>
            <a:r>
              <a:rPr lang="en-NL" dirty="0"/>
              <a:t>Time = 1</a:t>
            </a:r>
          </a:p>
        </p:txBody>
      </p:sp>
      <p:sp>
        <p:nvSpPr>
          <p:cNvPr id="29" name="TextBox 28">
            <a:extLst>
              <a:ext uri="{FF2B5EF4-FFF2-40B4-BE49-F238E27FC236}">
                <a16:creationId xmlns:a16="http://schemas.microsoft.com/office/drawing/2014/main" id="{7BF7B952-8BC5-9293-3F34-00CBFB9FABE3}"/>
              </a:ext>
            </a:extLst>
          </p:cNvPr>
          <p:cNvSpPr txBox="1"/>
          <p:nvPr/>
        </p:nvSpPr>
        <p:spPr>
          <a:xfrm>
            <a:off x="5212604" y="5727894"/>
            <a:ext cx="1080167" cy="369332"/>
          </a:xfrm>
          <a:prstGeom prst="rect">
            <a:avLst/>
          </a:prstGeom>
          <a:noFill/>
        </p:spPr>
        <p:txBody>
          <a:bodyPr wrap="none" rtlCol="0">
            <a:spAutoFit/>
          </a:bodyPr>
          <a:lstStyle/>
          <a:p>
            <a:r>
              <a:rPr lang="en-NL" dirty="0"/>
              <a:t>Time = 2</a:t>
            </a:r>
          </a:p>
        </p:txBody>
      </p:sp>
    </p:spTree>
    <p:extLst>
      <p:ext uri="{BB962C8B-B14F-4D97-AF65-F5344CB8AC3E}">
        <p14:creationId xmlns:p14="http://schemas.microsoft.com/office/powerpoint/2010/main" val="1699623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grpSp>
        <p:nvGrpSpPr>
          <p:cNvPr id="23" name="Group 22">
            <a:extLst>
              <a:ext uri="{FF2B5EF4-FFF2-40B4-BE49-F238E27FC236}">
                <a16:creationId xmlns:a16="http://schemas.microsoft.com/office/drawing/2014/main" id="{5147915B-90AC-6FFF-A9DF-11DD59FA2999}"/>
              </a:ext>
            </a:extLst>
          </p:cNvPr>
          <p:cNvGrpSpPr/>
          <p:nvPr/>
        </p:nvGrpSpPr>
        <p:grpSpPr>
          <a:xfrm>
            <a:off x="4403291" y="1784427"/>
            <a:ext cx="7689837" cy="1991765"/>
            <a:chOff x="4403291" y="1784427"/>
            <a:chExt cx="7689837" cy="1991765"/>
          </a:xfrm>
        </p:grpSpPr>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267755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905000"/>
            <a:ext cx="3721100" cy="3670300"/>
          </a:xfrm>
        </p:spPr>
        <p:txBody>
          <a:bodyPr>
            <a:normAutofit/>
          </a:bodyPr>
          <a:lstStyle/>
          <a:p>
            <a:r>
              <a:rPr lang="en-US" altLang="en-US" dirty="0"/>
              <a:t>09:00–10:30:</a:t>
            </a:r>
          </a:p>
          <a:p>
            <a:r>
              <a:rPr lang="en-US" altLang="en-US" b="0" dirty="0"/>
              <a:t>Introduction to networks</a:t>
            </a:r>
          </a:p>
          <a:p>
            <a:r>
              <a:rPr lang="en-US" altLang="en-US" b="0" dirty="0"/>
              <a:t>Types of analysis</a:t>
            </a:r>
          </a:p>
          <a:p>
            <a:r>
              <a:rPr lang="en-US" altLang="en-US" b="0" dirty="0"/>
              <a:t>Networks in Python</a:t>
            </a:r>
          </a:p>
          <a:p>
            <a:endParaRPr lang="en-US" altLang="en-US" b="0" dirty="0"/>
          </a:p>
          <a:p>
            <a:r>
              <a:rPr lang="en-US" altLang="en-US" dirty="0"/>
              <a:t>11:00–12:00:</a:t>
            </a:r>
          </a:p>
          <a:p>
            <a:r>
              <a:rPr lang="en-US" altLang="en-US" b="0" dirty="0"/>
              <a:t>Network representation</a:t>
            </a:r>
          </a:p>
          <a:p>
            <a:r>
              <a:rPr lang="en-US" altLang="en-US" b="0" dirty="0"/>
              <a:t>Linear algebra</a:t>
            </a:r>
          </a:p>
          <a:p>
            <a:endParaRPr lang="en-US" altLang="en-US" b="0" dirty="0"/>
          </a:p>
          <a:p>
            <a:endParaRPr lang="en-US" altLang="en-US" b="0" dirty="0"/>
          </a:p>
          <a:p>
            <a:endParaRPr lang="en-US" altLang="en-US"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Program</a:t>
            </a:r>
            <a:endParaRPr lang="en-NL" dirty="0"/>
          </a:p>
        </p:txBody>
      </p:sp>
      <p:sp>
        <p:nvSpPr>
          <p:cNvPr id="5" name="Text Placeholder 1">
            <a:extLst>
              <a:ext uri="{FF2B5EF4-FFF2-40B4-BE49-F238E27FC236}">
                <a16:creationId xmlns:a16="http://schemas.microsoft.com/office/drawing/2014/main" id="{D695A015-7294-6CDA-7D5F-182BEFA59521}"/>
              </a:ext>
            </a:extLst>
          </p:cNvPr>
          <p:cNvSpPr txBox="1">
            <a:spLocks/>
          </p:cNvSpPr>
          <p:nvPr/>
        </p:nvSpPr>
        <p:spPr>
          <a:xfrm>
            <a:off x="5118100" y="2006600"/>
            <a:ext cx="3721100" cy="3048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dirty="0"/>
              <a:t>12:30–14:20 (</a:t>
            </a:r>
            <a:r>
              <a:rPr lang="en-US" altLang="en-US" dirty="0" err="1"/>
              <a:t>Eszter</a:t>
            </a:r>
            <a:r>
              <a:rPr lang="en-US" altLang="en-US" dirty="0"/>
              <a:t> </a:t>
            </a:r>
            <a:r>
              <a:rPr lang="en-US" altLang="en-US" dirty="0" err="1"/>
              <a:t>Bokányi</a:t>
            </a:r>
            <a:r>
              <a:rPr lang="en-US" altLang="en-US" dirty="0"/>
              <a:t>):</a:t>
            </a:r>
          </a:p>
          <a:p>
            <a:pPr fontAlgn="auto">
              <a:spcAft>
                <a:spcPts val="0"/>
              </a:spcAft>
            </a:pPr>
            <a:r>
              <a:rPr lang="en-US" altLang="en-US" b="0" dirty="0"/>
              <a:t>POPNET</a:t>
            </a:r>
          </a:p>
          <a:p>
            <a:pPr fontAlgn="auto">
              <a:spcAft>
                <a:spcPts val="0"/>
              </a:spcAft>
            </a:pPr>
            <a:r>
              <a:rPr lang="en-US" altLang="en-US" b="0" dirty="0"/>
              <a:t>Multilevel networks</a:t>
            </a:r>
          </a:p>
          <a:p>
            <a:pPr fontAlgn="auto">
              <a:spcAft>
                <a:spcPts val="0"/>
              </a:spcAft>
            </a:pPr>
            <a:r>
              <a:rPr lang="en-US" altLang="en-US" b="0" dirty="0"/>
              <a:t>CBS applications</a:t>
            </a:r>
          </a:p>
          <a:p>
            <a:pPr fontAlgn="auto">
              <a:spcAft>
                <a:spcPts val="0"/>
              </a:spcAft>
            </a:pPr>
            <a:endParaRPr lang="en-US" altLang="en-US" b="0" dirty="0"/>
          </a:p>
          <a:p>
            <a:pPr fontAlgn="auto">
              <a:spcAft>
                <a:spcPts val="0"/>
              </a:spcAft>
            </a:pPr>
            <a:r>
              <a:rPr lang="en-US" altLang="en-US" dirty="0"/>
              <a:t>14:40–17:00:</a:t>
            </a:r>
          </a:p>
          <a:p>
            <a:pPr fontAlgn="auto">
              <a:spcAft>
                <a:spcPts val="0"/>
              </a:spcAft>
            </a:pPr>
            <a:r>
              <a:rPr lang="en-US" altLang="en-US" b="0" dirty="0"/>
              <a:t>Working on exercises (groups)</a:t>
            </a:r>
          </a:p>
          <a:p>
            <a:pPr fontAlgn="auto">
              <a:spcAft>
                <a:spcPts val="0"/>
              </a:spcAft>
            </a:pPr>
            <a:r>
              <a:rPr lang="en-US" altLang="en-US" b="0" dirty="0"/>
              <a:t>Gephi</a:t>
            </a:r>
          </a:p>
          <a:p>
            <a:pPr fontAlgn="auto">
              <a:spcAft>
                <a:spcPts val="0"/>
              </a:spcAft>
            </a:pPr>
            <a:endParaRPr lang="en-US" altLang="en-US" b="0" dirty="0"/>
          </a:p>
          <a:p>
            <a:pPr fontAlgn="auto">
              <a:spcAft>
                <a:spcPts val="0"/>
              </a:spcAft>
            </a:pPr>
            <a:endParaRPr lang="en-US" altLang="en-US" b="0" dirty="0"/>
          </a:p>
          <a:p>
            <a:pPr fontAlgn="auto">
              <a:spcAft>
                <a:spcPts val="0"/>
              </a:spcAft>
            </a:pPr>
            <a:endParaRPr lang="en-US" altLang="en-US" dirty="0"/>
          </a:p>
        </p:txBody>
      </p:sp>
    </p:spTree>
    <p:extLst>
      <p:ext uri="{BB962C8B-B14F-4D97-AF65-F5344CB8AC3E}">
        <p14:creationId xmlns:p14="http://schemas.microsoft.com/office/powerpoint/2010/main" val="3900318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Multipartite</a:t>
            </a:r>
            <a:endParaRPr lang="en-NL" sz="3200" dirty="0"/>
          </a:p>
        </p:txBody>
      </p:sp>
      <p:sp>
        <p:nvSpPr>
          <p:cNvPr id="102" name="Oval 101">
            <a:extLst>
              <a:ext uri="{FF2B5EF4-FFF2-40B4-BE49-F238E27FC236}">
                <a16:creationId xmlns:a16="http://schemas.microsoft.com/office/drawing/2014/main" id="{CC3755F8-488B-45B6-A929-17A9BB9E35D7}"/>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03" name="Oval 102">
            <a:extLst>
              <a:ext uri="{FF2B5EF4-FFF2-40B4-BE49-F238E27FC236}">
                <a16:creationId xmlns:a16="http://schemas.microsoft.com/office/drawing/2014/main" id="{BE46AC17-D60C-D4CB-AB4F-0FF093C3119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104" name="Oval 103">
            <a:extLst>
              <a:ext uri="{FF2B5EF4-FFF2-40B4-BE49-F238E27FC236}">
                <a16:creationId xmlns:a16="http://schemas.microsoft.com/office/drawing/2014/main" id="{C8816470-BB9D-CF5C-040E-76F1060509B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105" name="Straight Arrow Connector 104">
            <a:extLst>
              <a:ext uri="{FF2B5EF4-FFF2-40B4-BE49-F238E27FC236}">
                <a16:creationId xmlns:a16="http://schemas.microsoft.com/office/drawing/2014/main" id="{B1A30F68-D4F1-6A17-5495-56CC202E66EE}"/>
              </a:ext>
            </a:extLst>
          </p:cNvPr>
          <p:cNvCxnSpPr>
            <a:cxnSpLocks/>
            <a:stCxn id="108" idx="2"/>
            <a:endCxn id="103"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4D982AC-0669-6E8A-CE03-5A7333929E1E}"/>
              </a:ext>
            </a:extLst>
          </p:cNvPr>
          <p:cNvCxnSpPr>
            <a:cxnSpLocks/>
            <a:stCxn id="102" idx="6"/>
            <a:endCxn id="108"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F61CEE6-9BE5-1736-BBD9-1EE5494B0F2B}"/>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108" name="Oval 107">
            <a:extLst>
              <a:ext uri="{FF2B5EF4-FFF2-40B4-BE49-F238E27FC236}">
                <a16:creationId xmlns:a16="http://schemas.microsoft.com/office/drawing/2014/main" id="{B43B3109-3250-1D94-F170-9E82C3303C41}"/>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109" name="Straight Arrow Connector 108">
            <a:extLst>
              <a:ext uri="{FF2B5EF4-FFF2-40B4-BE49-F238E27FC236}">
                <a16:creationId xmlns:a16="http://schemas.microsoft.com/office/drawing/2014/main" id="{DA863A9A-50FF-888C-C846-13E87E59B2F2}"/>
              </a:ext>
            </a:extLst>
          </p:cNvPr>
          <p:cNvCxnSpPr>
            <a:cxnSpLocks/>
            <a:stCxn id="111" idx="2"/>
            <a:endCxn id="107"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36EA6EF-9298-D1C1-C50A-D5F022E926E8}"/>
              </a:ext>
            </a:extLst>
          </p:cNvPr>
          <p:cNvCxnSpPr>
            <a:cxnSpLocks/>
            <a:stCxn id="104" idx="6"/>
            <a:endCxn id="111"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86800832-FFB1-5CCC-CBA3-04286EB819D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112" name="Oval 111">
            <a:extLst>
              <a:ext uri="{FF2B5EF4-FFF2-40B4-BE49-F238E27FC236}">
                <a16:creationId xmlns:a16="http://schemas.microsoft.com/office/drawing/2014/main" id="{F3593F5C-7355-3066-A56E-59FBEFF7070F}"/>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113" name="Oval 112">
            <a:extLst>
              <a:ext uri="{FF2B5EF4-FFF2-40B4-BE49-F238E27FC236}">
                <a16:creationId xmlns:a16="http://schemas.microsoft.com/office/drawing/2014/main" id="{758299FD-EFE7-40CC-99C8-366B159C1AEE}"/>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114" name="Straight Arrow Connector 113">
            <a:extLst>
              <a:ext uri="{FF2B5EF4-FFF2-40B4-BE49-F238E27FC236}">
                <a16:creationId xmlns:a16="http://schemas.microsoft.com/office/drawing/2014/main" id="{07B91A57-7043-D833-11EF-9DD037A570ED}"/>
              </a:ext>
            </a:extLst>
          </p:cNvPr>
          <p:cNvCxnSpPr>
            <a:cxnSpLocks/>
            <a:stCxn id="107" idx="2"/>
            <a:endCxn id="113"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9CDA1F4-1451-ED59-B5A8-AAB1F04A9F64}"/>
              </a:ext>
            </a:extLst>
          </p:cNvPr>
          <p:cNvCxnSpPr>
            <a:cxnSpLocks/>
            <a:stCxn id="104" idx="2"/>
            <a:endCxn id="113"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57566E1-3FE1-A56D-0634-784973AD1E6A}"/>
              </a:ext>
            </a:extLst>
          </p:cNvPr>
          <p:cNvCxnSpPr>
            <a:cxnSpLocks/>
            <a:stCxn id="102" idx="2"/>
            <a:endCxn id="113"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8D440BB-CDFF-6D4B-E92E-A9C674FE5A9D}"/>
              </a:ext>
            </a:extLst>
          </p:cNvPr>
          <p:cNvCxnSpPr>
            <a:cxnSpLocks/>
            <a:stCxn id="103" idx="2"/>
            <a:endCxn id="112"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5C8DB40-565F-F68F-2BB8-BE1BE8149CDC}"/>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nvGrpSpPr>
          <p:cNvPr id="163" name="Group 162">
            <a:extLst>
              <a:ext uri="{FF2B5EF4-FFF2-40B4-BE49-F238E27FC236}">
                <a16:creationId xmlns:a16="http://schemas.microsoft.com/office/drawing/2014/main" id="{43835564-AE28-2E4C-714A-E1F44E1F540A}"/>
              </a:ext>
            </a:extLst>
          </p:cNvPr>
          <p:cNvGrpSpPr/>
          <p:nvPr/>
        </p:nvGrpSpPr>
        <p:grpSpPr>
          <a:xfrm>
            <a:off x="4824267" y="1282700"/>
            <a:ext cx="7347745" cy="5146078"/>
            <a:chOff x="4824267" y="1282700"/>
            <a:chExt cx="7347745" cy="5146078"/>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7" name="Right Arrow 136">
              <a:extLst>
                <a:ext uri="{FF2B5EF4-FFF2-40B4-BE49-F238E27FC236}">
                  <a16:creationId xmlns:a16="http://schemas.microsoft.com/office/drawing/2014/main" id="{F0F9F41E-AC18-6B8C-30A2-35AA987D24AE}"/>
                </a:ext>
              </a:extLst>
            </p:cNvPr>
            <p:cNvSpPr/>
            <p:nvPr/>
          </p:nvSpPr>
          <p:spPr>
            <a:xfrm>
              <a:off x="4893152" y="3725354"/>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8" name="TextBox 137">
              <a:extLst>
                <a:ext uri="{FF2B5EF4-FFF2-40B4-BE49-F238E27FC236}">
                  <a16:creationId xmlns:a16="http://schemas.microsoft.com/office/drawing/2014/main" id="{4A33B81B-06D0-9AE6-AA2B-86970F7DACB9}"/>
                </a:ext>
              </a:extLst>
            </p:cNvPr>
            <p:cNvSpPr txBox="1"/>
            <p:nvPr/>
          </p:nvSpPr>
          <p:spPr>
            <a:xfrm>
              <a:off x="4824267" y="3496111"/>
              <a:ext cx="902811" cy="369332"/>
            </a:xfrm>
            <a:prstGeom prst="rect">
              <a:avLst/>
            </a:prstGeom>
            <a:noFill/>
          </p:spPr>
          <p:txBody>
            <a:bodyPr wrap="none" rtlCol="0">
              <a:spAutoFit/>
            </a:bodyPr>
            <a:lstStyle/>
            <a:p>
              <a:r>
                <a:rPr lang="en-NL" dirty="0"/>
                <a:t>Project</a:t>
              </a:r>
            </a:p>
          </p:txBody>
        </p:sp>
        <p:sp>
          <p:nvSpPr>
            <p:cNvPr id="140" name="TextBox 139">
              <a:extLst>
                <a:ext uri="{FF2B5EF4-FFF2-40B4-BE49-F238E27FC236}">
                  <a16:creationId xmlns:a16="http://schemas.microsoft.com/office/drawing/2014/main" id="{A6A76BEE-4A50-8914-68DA-4A8EC8815CDD}"/>
                </a:ext>
              </a:extLst>
            </p:cNvPr>
            <p:cNvSpPr txBox="1"/>
            <p:nvPr/>
          </p:nvSpPr>
          <p:spPr>
            <a:xfrm>
              <a:off x="5883405" y="6059446"/>
              <a:ext cx="2159566" cy="369332"/>
            </a:xfrm>
            <a:prstGeom prst="rect">
              <a:avLst/>
            </a:prstGeom>
            <a:noFill/>
          </p:spPr>
          <p:txBody>
            <a:bodyPr wrap="none" rtlCol="0">
              <a:spAutoFit/>
            </a:bodyPr>
            <a:lstStyle/>
            <a:p>
              <a:r>
                <a:rPr lang="en-NL" dirty="0"/>
                <a:t>Multiplex projection</a:t>
              </a:r>
            </a:p>
          </p:txBody>
        </p:sp>
      </p:grpSp>
    </p:spTree>
    <p:extLst>
      <p:ext uri="{BB962C8B-B14F-4D97-AF65-F5344CB8AC3E}">
        <p14:creationId xmlns:p14="http://schemas.microsoft.com/office/powerpoint/2010/main" val="38146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06C1A1B3-344F-997B-AC1B-D010A6C13226}"/>
              </a:ext>
            </a:extLst>
          </p:cNvPr>
          <p:cNvSpPr txBox="1">
            <a:spLocks/>
          </p:cNvSpPr>
          <p:nvPr/>
        </p:nvSpPr>
        <p:spPr>
          <a:xfrm>
            <a:off x="761999" y="715961"/>
            <a:ext cx="10375693"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3200" dirty="0"/>
              <a:t>Other types of networks: Ego-networks</a:t>
            </a:r>
          </a:p>
        </p:txBody>
      </p:sp>
      <p:grpSp>
        <p:nvGrpSpPr>
          <p:cNvPr id="33" name="Group 32">
            <a:extLst>
              <a:ext uri="{FF2B5EF4-FFF2-40B4-BE49-F238E27FC236}">
                <a16:creationId xmlns:a16="http://schemas.microsoft.com/office/drawing/2014/main" id="{285CEB00-E9E4-E377-B15F-F4C788EFB18E}"/>
              </a:ext>
            </a:extLst>
          </p:cNvPr>
          <p:cNvGrpSpPr/>
          <p:nvPr/>
        </p:nvGrpSpPr>
        <p:grpSpPr>
          <a:xfrm>
            <a:off x="884425" y="2741334"/>
            <a:ext cx="4177032" cy="2520065"/>
            <a:chOff x="994575" y="2186846"/>
            <a:chExt cx="3993994" cy="3408313"/>
          </a:xfrm>
        </p:grpSpPr>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FC8089A-3624-1B1F-E269-C6D8B273D44C}"/>
                </a:ext>
              </a:extLst>
            </p:cNvPr>
            <p:cNvSpPr/>
            <p:nvPr/>
          </p:nvSpPr>
          <p:spPr>
            <a:xfrm>
              <a:off x="2868299" y="469515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Mei</a:t>
              </a:r>
            </a:p>
            <a:p>
              <a:pPr algn="ctr"/>
              <a:r>
                <a:rPr lang="en-NL" sz="1600" dirty="0"/>
                <a:t>(1)</a:t>
              </a:r>
            </a:p>
          </p:txBody>
        </p:sp>
        <p:cxnSp>
          <p:nvCxnSpPr>
            <p:cNvPr id="27" name="Straight Arrow Connector 26">
              <a:extLst>
                <a:ext uri="{FF2B5EF4-FFF2-40B4-BE49-F238E27FC236}">
                  <a16:creationId xmlns:a16="http://schemas.microsoft.com/office/drawing/2014/main" id="{82D07C10-557A-BD6D-A99F-AACAE26FD747}"/>
                </a:ext>
              </a:extLst>
            </p:cNvPr>
            <p:cNvCxnSpPr>
              <a:cxnSpLocks/>
              <a:stCxn id="26" idx="7"/>
              <a:endCxn id="10" idx="2"/>
            </p:cNvCxnSpPr>
            <p:nvPr/>
          </p:nvCxnSpPr>
          <p:spPr>
            <a:xfrm flipV="1">
              <a:off x="3636497" y="4551783"/>
              <a:ext cx="452072" cy="27517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A2BE5DB-1CB4-B652-4F5E-982947A8A1D8}"/>
              </a:ext>
            </a:extLst>
          </p:cNvPr>
          <p:cNvGrpSpPr/>
          <p:nvPr/>
        </p:nvGrpSpPr>
        <p:grpSpPr>
          <a:xfrm>
            <a:off x="6909647" y="1080063"/>
            <a:ext cx="3365088" cy="1872391"/>
            <a:chOff x="6909647" y="1080063"/>
            <a:chExt cx="3365088" cy="1872391"/>
          </a:xfrm>
        </p:grpSpPr>
        <p:sp>
          <p:nvSpPr>
            <p:cNvPr id="25" name="TextBox 24">
              <a:extLst>
                <a:ext uri="{FF2B5EF4-FFF2-40B4-BE49-F238E27FC236}">
                  <a16:creationId xmlns:a16="http://schemas.microsoft.com/office/drawing/2014/main" id="{6A460C25-5C19-229E-2755-C6F79ABE6561}"/>
                </a:ext>
              </a:extLst>
            </p:cNvPr>
            <p:cNvSpPr txBox="1"/>
            <p:nvPr/>
          </p:nvSpPr>
          <p:spPr>
            <a:xfrm>
              <a:off x="6909647" y="2583122"/>
              <a:ext cx="3365088" cy="369332"/>
            </a:xfrm>
            <a:prstGeom prst="rect">
              <a:avLst/>
            </a:prstGeom>
            <a:noFill/>
          </p:spPr>
          <p:txBody>
            <a:bodyPr wrap="none" rtlCol="0">
              <a:spAutoFit/>
            </a:bodyPr>
            <a:lstStyle/>
            <a:p>
              <a:r>
                <a:rPr lang="en-NL" dirty="0"/>
                <a:t>Ego network of Alice at depth 1</a:t>
              </a:r>
            </a:p>
          </p:txBody>
        </p:sp>
        <p:grpSp>
          <p:nvGrpSpPr>
            <p:cNvPr id="34" name="Group 33">
              <a:extLst>
                <a:ext uri="{FF2B5EF4-FFF2-40B4-BE49-F238E27FC236}">
                  <a16:creationId xmlns:a16="http://schemas.microsoft.com/office/drawing/2014/main" id="{9DF1F292-AAEB-9D38-BD64-D77713FAF30D}"/>
                </a:ext>
              </a:extLst>
            </p:cNvPr>
            <p:cNvGrpSpPr/>
            <p:nvPr/>
          </p:nvGrpSpPr>
          <p:grpSpPr>
            <a:xfrm>
              <a:off x="6909647" y="1080063"/>
              <a:ext cx="3029762" cy="1415881"/>
              <a:chOff x="994575" y="2186846"/>
              <a:chExt cx="2896997" cy="1914937"/>
            </a:xfrm>
          </p:grpSpPr>
          <p:sp>
            <p:nvSpPr>
              <p:cNvPr id="35" name="Oval 34">
                <a:extLst>
                  <a:ext uri="{FF2B5EF4-FFF2-40B4-BE49-F238E27FC236}">
                    <a16:creationId xmlns:a16="http://schemas.microsoft.com/office/drawing/2014/main" id="{57B1A166-656A-E5DA-CE30-0A57E1BFD5FD}"/>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6" name="Oval 35">
                <a:extLst>
                  <a:ext uri="{FF2B5EF4-FFF2-40B4-BE49-F238E27FC236}">
                    <a16:creationId xmlns:a16="http://schemas.microsoft.com/office/drawing/2014/main" id="{FD50188A-3824-1C6E-A013-4A020555FAC7}"/>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7" name="Oval 36">
                <a:extLst>
                  <a:ext uri="{FF2B5EF4-FFF2-40B4-BE49-F238E27FC236}">
                    <a16:creationId xmlns:a16="http://schemas.microsoft.com/office/drawing/2014/main" id="{252B3EFD-D1CC-8E41-8899-258C3C428397}"/>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38" name="Straight Arrow Connector 37">
                <a:extLst>
                  <a:ext uri="{FF2B5EF4-FFF2-40B4-BE49-F238E27FC236}">
                    <a16:creationId xmlns:a16="http://schemas.microsoft.com/office/drawing/2014/main" id="{C5204017-0BCF-C2B5-A44B-FCE6450E9F84}"/>
                  </a:ext>
                </a:extLst>
              </p:cNvPr>
              <p:cNvCxnSpPr>
                <a:cxnSpLocks/>
                <a:stCxn id="35" idx="6"/>
                <a:endCxn id="3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ECFFF3-3FB8-F1EA-BA63-1002C0480922}"/>
                  </a:ext>
                </a:extLst>
              </p:cNvPr>
              <p:cNvCxnSpPr>
                <a:cxnSpLocks/>
                <a:stCxn id="35" idx="6"/>
                <a:endCxn id="3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35D4C2DC-B4C4-E177-E4C8-38124AF3CE7F}"/>
              </a:ext>
            </a:extLst>
          </p:cNvPr>
          <p:cNvGrpSpPr/>
          <p:nvPr/>
        </p:nvGrpSpPr>
        <p:grpSpPr>
          <a:xfrm>
            <a:off x="6909647" y="3905547"/>
            <a:ext cx="4177032" cy="2353641"/>
            <a:chOff x="6678190" y="4268156"/>
            <a:chExt cx="4177032" cy="2353641"/>
          </a:xfrm>
        </p:grpSpPr>
        <p:grpSp>
          <p:nvGrpSpPr>
            <p:cNvPr id="44" name="Group 43">
              <a:extLst>
                <a:ext uri="{FF2B5EF4-FFF2-40B4-BE49-F238E27FC236}">
                  <a16:creationId xmlns:a16="http://schemas.microsoft.com/office/drawing/2014/main" id="{08A9B1A4-5406-2FE8-B0D8-E710D06153F1}"/>
                </a:ext>
              </a:extLst>
            </p:cNvPr>
            <p:cNvGrpSpPr/>
            <p:nvPr/>
          </p:nvGrpSpPr>
          <p:grpSpPr>
            <a:xfrm>
              <a:off x="6678190" y="4268156"/>
              <a:ext cx="4177032" cy="2081330"/>
              <a:chOff x="994575" y="2186846"/>
              <a:chExt cx="3993994" cy="2814937"/>
            </a:xfrm>
          </p:grpSpPr>
          <p:sp>
            <p:nvSpPr>
              <p:cNvPr id="45" name="Oval 44">
                <a:extLst>
                  <a:ext uri="{FF2B5EF4-FFF2-40B4-BE49-F238E27FC236}">
                    <a16:creationId xmlns:a16="http://schemas.microsoft.com/office/drawing/2014/main" id="{3165DF8E-6923-116B-6D1B-C178C144F824}"/>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46" name="Oval 45">
                <a:extLst>
                  <a:ext uri="{FF2B5EF4-FFF2-40B4-BE49-F238E27FC236}">
                    <a16:creationId xmlns:a16="http://schemas.microsoft.com/office/drawing/2014/main" id="{9744B5DF-ED26-0525-D581-B67E3CEE0440}"/>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47" name="Oval 46">
                <a:extLst>
                  <a:ext uri="{FF2B5EF4-FFF2-40B4-BE49-F238E27FC236}">
                    <a16:creationId xmlns:a16="http://schemas.microsoft.com/office/drawing/2014/main" id="{E30B054A-A4EE-7AA2-6407-9C472ED85E4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8" name="Straight Arrow Connector 47">
                <a:extLst>
                  <a:ext uri="{FF2B5EF4-FFF2-40B4-BE49-F238E27FC236}">
                    <a16:creationId xmlns:a16="http://schemas.microsoft.com/office/drawing/2014/main" id="{696AB4E4-2642-D185-E48E-DFF8860E5A97}"/>
                  </a:ext>
                </a:extLst>
              </p:cNvPr>
              <p:cNvCxnSpPr>
                <a:cxnSpLocks/>
                <a:stCxn id="45" idx="6"/>
                <a:endCxn id="4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EFB6BA-33B2-6584-90CC-68B969CB33C2}"/>
                  </a:ext>
                </a:extLst>
              </p:cNvPr>
              <p:cNvCxnSpPr>
                <a:cxnSpLocks/>
                <a:stCxn id="45" idx="6"/>
                <a:endCxn id="4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7D0CD6A-4AA2-00B3-3896-E8F01D0166F2}"/>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51" name="Straight Arrow Connector 50">
                <a:extLst>
                  <a:ext uri="{FF2B5EF4-FFF2-40B4-BE49-F238E27FC236}">
                    <a16:creationId xmlns:a16="http://schemas.microsoft.com/office/drawing/2014/main" id="{52440D14-BB89-6720-FF3E-FB010B0F95FD}"/>
                  </a:ext>
                </a:extLst>
              </p:cNvPr>
              <p:cNvCxnSpPr>
                <a:cxnSpLocks/>
                <a:stCxn id="47" idx="5"/>
                <a:endCxn id="5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2BA222A4-4154-2E01-46AF-5FBDC613A9AF}"/>
                </a:ext>
              </a:extLst>
            </p:cNvPr>
            <p:cNvSpPr txBox="1"/>
            <p:nvPr/>
          </p:nvSpPr>
          <p:spPr>
            <a:xfrm>
              <a:off x="6678190" y="6252465"/>
              <a:ext cx="3365088" cy="369332"/>
            </a:xfrm>
            <a:prstGeom prst="rect">
              <a:avLst/>
            </a:prstGeom>
            <a:noFill/>
          </p:spPr>
          <p:txBody>
            <a:bodyPr wrap="none" rtlCol="0">
              <a:spAutoFit/>
            </a:bodyPr>
            <a:lstStyle/>
            <a:p>
              <a:r>
                <a:rPr lang="en-NL" dirty="0"/>
                <a:t>Ego network of Alice at depth 2</a:t>
              </a:r>
            </a:p>
          </p:txBody>
        </p:sp>
      </p:grpSp>
    </p:spTree>
    <p:extLst>
      <p:ext uri="{BB962C8B-B14F-4D97-AF65-F5344CB8AC3E}">
        <p14:creationId xmlns:p14="http://schemas.microsoft.com/office/powerpoint/2010/main" val="11631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52432" cy="1189038"/>
          </a:xfrm>
        </p:spPr>
        <p:txBody>
          <a:bodyPr>
            <a:normAutofit/>
          </a:bodyPr>
          <a:lstStyle/>
          <a:p>
            <a:r>
              <a:rPr lang="en-US" dirty="0"/>
              <a:t>Other types of networks: Clique</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2"/>
            <a:endCxn id="10"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68FA51-D5FA-DFE8-70A6-5E36B618013D}"/>
              </a:ext>
            </a:extLst>
          </p:cNvPr>
          <p:cNvCxnSpPr>
            <a:cxnSpLocks/>
            <a:stCxn id="5" idx="6"/>
            <a:endCxn id="1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ADEC4B-2940-AD63-A086-0518031EBFD3}"/>
              </a:ext>
            </a:extLst>
          </p:cNvPr>
          <p:cNvCxnSpPr>
            <a:cxnSpLocks/>
            <a:stCxn id="10" idx="7"/>
            <a:endCxn id="6"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51E33C-85B8-5C80-9733-F2347BDB6AFD}"/>
              </a:ext>
            </a:extLst>
          </p:cNvPr>
          <p:cNvCxnSpPr>
            <a:cxnSpLocks/>
            <a:stCxn id="7" idx="2"/>
            <a:endCxn id="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327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Network characteristics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25967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914900" y="1694535"/>
            <a:ext cx="6169110" cy="3880765"/>
          </a:xfrm>
        </p:spPr>
        <p:txBody>
          <a:bodyPr>
            <a:normAutofit/>
          </a:bodyPr>
          <a:lstStyle/>
          <a:p>
            <a:r>
              <a:rPr lang="en-US" altLang="en-US" b="0" dirty="0"/>
              <a:t>Real networks are typically connected, forming a </a:t>
            </a:r>
            <a:r>
              <a:rPr lang="en-US" altLang="en-US" dirty="0"/>
              <a:t>“giant component”</a:t>
            </a:r>
          </a:p>
          <a:p>
            <a:endParaRPr lang="en-US" altLang="en-US" b="0" dirty="0"/>
          </a:p>
          <a:p>
            <a:endParaRPr lang="en-US" altLang="en-US" b="0" dirty="0"/>
          </a:p>
          <a:p>
            <a:r>
              <a:rPr lang="en-US" altLang="en-US" b="0" dirty="0"/>
              <a:t>If the average degree &lt; 1 </a:t>
            </a:r>
            <a:r>
              <a:rPr lang="en-US" altLang="en-US" b="0" dirty="0">
                <a:sym typeface="Wingdings" pitchFamily="2" charset="2"/>
              </a:rPr>
              <a:t> many small components</a:t>
            </a:r>
            <a:endParaRPr lang="en-US" altLang="en-US" b="0" dirty="0"/>
          </a:p>
          <a:p>
            <a:r>
              <a:rPr lang="en-US" altLang="en-US" b="0" dirty="0"/>
              <a:t>If the average degree &gt; 1 </a:t>
            </a:r>
            <a:r>
              <a:rPr lang="en-US" altLang="en-US" b="0" dirty="0">
                <a:sym typeface="Wingdings" pitchFamily="2" charset="2"/>
              </a:rPr>
              <a:t> suddenly the system becomes connected</a:t>
            </a:r>
            <a:endParaRPr lang="en-US" b="0" dirty="0"/>
          </a:p>
          <a:p>
            <a:endParaRPr lang="en-GB" b="0" dirty="0"/>
          </a:p>
          <a:p>
            <a:r>
              <a:rPr lang="en-GB" b="0" dirty="0"/>
              <a:t>Let’s try this!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Connectedness</a:t>
            </a:r>
            <a:endParaRPr lang="en-NL" dirty="0"/>
          </a:p>
        </p:txBody>
      </p:sp>
      <p:pic>
        <p:nvPicPr>
          <p:cNvPr id="23554" name="Picture 2">
            <a:extLst>
              <a:ext uri="{FF2B5EF4-FFF2-40B4-BE49-F238E27FC236}">
                <a16:creationId xmlns:a16="http://schemas.microsoft.com/office/drawing/2014/main" id="{B491AC1B-FE14-824C-4563-4A58B81D3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694535"/>
            <a:ext cx="3967031" cy="3468929"/>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B12C75CD-BC7A-2FDD-A937-745CF77B4F8B}"/>
              </a:ext>
            </a:extLst>
          </p:cNvPr>
          <p:cNvSpPr/>
          <p:nvPr/>
        </p:nvSpPr>
        <p:spPr>
          <a:xfrm>
            <a:off x="1562100" y="2311400"/>
            <a:ext cx="2159000" cy="2133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66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i="1" dirty="0"/>
              <a:t>Milgram’s</a:t>
            </a:r>
            <a:r>
              <a:rPr lang="en-US" altLang="en-US" b="0" dirty="0"/>
              <a:t> experiment: six degrees of separation</a:t>
            </a:r>
          </a:p>
          <a:p>
            <a:r>
              <a:rPr lang="en-US" altLang="en-US" b="0" i="1" dirty="0" err="1"/>
              <a:t>Strogatz</a:t>
            </a:r>
            <a:r>
              <a:rPr lang="en-US" altLang="en-US" b="0" i="1" dirty="0"/>
              <a:t>, Watts</a:t>
            </a:r>
            <a:r>
              <a:rPr lang="en-US" altLang="en-US" b="0" dirty="0"/>
              <a:t>: small number of random links are enough to create small world networks</a:t>
            </a:r>
          </a:p>
          <a:p>
            <a:endParaRPr lang="en-US" altLang="en-US" b="0" dirty="0"/>
          </a:p>
          <a:p>
            <a:r>
              <a:rPr lang="en-US" altLang="en-US" dirty="0"/>
              <a:t>Shortest path</a:t>
            </a:r>
            <a:r>
              <a:rPr lang="en-US" altLang="en-US" b="0" dirty="0"/>
              <a:t> between node 1 and node 2: </a:t>
            </a:r>
          </a:p>
          <a:p>
            <a:pPr marL="285750" indent="-285750">
              <a:buFont typeface="Arial" panose="020B0604020202020204" pitchFamily="34" charset="0"/>
              <a:buChar char="•"/>
            </a:pPr>
            <a:r>
              <a:rPr lang="en-US" altLang="en-US" b="0" dirty="0"/>
              <a:t>Minimum number of steps requires to go from node 1 to node 2</a:t>
            </a:r>
          </a:p>
          <a:p>
            <a:pPr marL="285750" indent="-285750">
              <a:buFont typeface="Arial" panose="020B0604020202020204" pitchFamily="34" charset="0"/>
              <a:buChar char="•"/>
            </a:pPr>
            <a:r>
              <a:rPr lang="en-US" altLang="en-US" b="0" dirty="0"/>
              <a:t>Between Alice, Amy </a:t>
            </a:r>
            <a:r>
              <a:rPr lang="en-US" altLang="en-US" b="0" dirty="0">
                <a:sym typeface="Wingdings" pitchFamily="2" charset="2"/>
              </a:rPr>
              <a:t> 2</a:t>
            </a:r>
            <a:endParaRPr lang="en-US" altLang="en-US" b="0" dirty="0"/>
          </a:p>
          <a:p>
            <a:r>
              <a:rPr lang="en-US" altLang="en-US" dirty="0"/>
              <a:t>Diameter</a:t>
            </a:r>
            <a:r>
              <a:rPr lang="en-US" altLang="en-US" b="0" dirty="0"/>
              <a:t>: </a:t>
            </a:r>
          </a:p>
          <a:p>
            <a:pPr marL="285750" indent="-285750">
              <a:buFont typeface="Arial" panose="020B0604020202020204" pitchFamily="34" charset="0"/>
              <a:buChar char="•"/>
            </a:pPr>
            <a:r>
              <a:rPr lang="en-US" altLang="en-US" b="0" dirty="0"/>
              <a:t>Longest “shortest path” between two nodes</a:t>
            </a:r>
          </a:p>
          <a:p>
            <a:pPr marL="285750" indent="-285750">
              <a:buFont typeface="Arial" panose="020B0604020202020204" pitchFamily="34" charset="0"/>
              <a:buChar char="•"/>
            </a:pPr>
            <a:r>
              <a:rPr lang="en-US" altLang="en-US" b="0" dirty="0"/>
              <a:t>In our network: 2 (Alice -&gt; John -&gt; Amy)</a:t>
            </a:r>
          </a:p>
          <a:p>
            <a:endParaRPr lang="en-US" altLang="en-US" b="0" dirty="0"/>
          </a:p>
          <a:p>
            <a:r>
              <a:rPr lang="en-US" altLang="en-US" b="0" dirty="0"/>
              <a:t>Real networks have </a:t>
            </a:r>
            <a:r>
              <a:rPr lang="en-US" altLang="en-US" dirty="0"/>
              <a:t>small diameters</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Small world: six degrees of separation</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1480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dirty="0"/>
                  <a:t>Definition: Number of edges present / potential number of edges</a:t>
                </a:r>
              </a:p>
              <a:p>
                <a:endParaRPr lang="en-US" altLang="en-US" b="0" dirty="0"/>
              </a:p>
              <a:p>
                <a:pPr marL="285750" indent="-285750">
                  <a:buFont typeface="Arial" panose="020B0604020202020204" pitchFamily="34" charset="0"/>
                  <a:buChar char="•"/>
                </a:pPr>
                <a:r>
                  <a:rPr lang="en-US" altLang="en-US" b="0" dirty="0"/>
                  <a:t>Number of edges = 3</a:t>
                </a:r>
              </a:p>
              <a:p>
                <a:pPr marL="285750" indent="-285750">
                  <a:buFont typeface="Arial" panose="020B0604020202020204" pitchFamily="34" charset="0"/>
                  <a:buChar char="•"/>
                </a:pPr>
                <a:r>
                  <a:rPr lang="en-US" altLang="en-US" b="0" dirty="0"/>
                  <a:t>Potential number of edges in directed network = (4*3)</a:t>
                </a:r>
              </a:p>
              <a:p>
                <a:pPr marL="285750" indent="-285750">
                  <a:buFont typeface="Arial" panose="020B0604020202020204" pitchFamily="34" charset="0"/>
                  <a:buChar char="•"/>
                </a:pPr>
                <a:r>
                  <a:rPr lang="en-US" altLang="en-US" b="0" dirty="0"/>
                  <a:t>Potential number of edges in undirected network = (4*3)/2  = </a:t>
                </a:r>
                <a14:m>
                  <m:oMath xmlns:m="http://schemas.openxmlformats.org/officeDocument/2006/math">
                    <m:d>
                      <m:dPr>
                        <m:ctrlPr>
                          <a:rPr lang="en-US" altLang="en-US" b="0" i="1">
                            <a:latin typeface="Cambria Math" panose="02040503050406030204" pitchFamily="18" charset="0"/>
                          </a:rPr>
                        </m:ctrlPr>
                      </m:dPr>
                      <m:e>
                        <m:m>
                          <m:mPr>
                            <m:mcs>
                              <m:mc>
                                <m:mcPr>
                                  <m:count m:val="1"/>
                                  <m:mcJc m:val="center"/>
                                </m:mcPr>
                              </m:mc>
                            </m:mcs>
                            <m:ctrlPr>
                              <a:rPr lang="en-US" altLang="en-US" b="0" i="1">
                                <a:latin typeface="Cambria Math" panose="02040503050406030204" pitchFamily="18" charset="0"/>
                              </a:rPr>
                            </m:ctrlPr>
                          </m:mPr>
                          <m:mr>
                            <m:e>
                              <m:r>
                                <m:rPr>
                                  <m:brk m:alnAt="7"/>
                                </m:rPr>
                                <a:rPr lang="en-US" altLang="en-US" b="0" i="1">
                                  <a:latin typeface="Cambria Math" panose="02040503050406030204" pitchFamily="18" charset="0"/>
                                </a:rPr>
                                <m:t>𝑁</m:t>
                              </m:r>
                            </m:e>
                          </m:mr>
                          <m:mr>
                            <m:e>
                              <m:r>
                                <a:rPr lang="en-US" altLang="en-US" b="0" i="1">
                                  <a:latin typeface="Cambria Math" panose="02040503050406030204" pitchFamily="18" charset="0"/>
                                </a:rPr>
                                <m:t>2</m:t>
                              </m:r>
                            </m:e>
                          </m:mr>
                        </m:m>
                      </m:e>
                    </m:d>
                    <m:r>
                      <a:rPr lang="en-US" altLang="en-US" b="0" i="1">
                        <a:latin typeface="Cambria Math" panose="02040503050406030204" pitchFamily="18" charset="0"/>
                      </a:rPr>
                      <m:t>= </m:t>
                    </m:r>
                    <m:f>
                      <m:fPr>
                        <m:ctrlPr>
                          <a:rPr lang="en-US" altLang="en-US" b="0" i="1">
                            <a:latin typeface="Cambria Math" panose="02040503050406030204" pitchFamily="18" charset="0"/>
                          </a:rPr>
                        </m:ctrlPr>
                      </m:fPr>
                      <m:num>
                        <m:r>
                          <a:rPr lang="en-US" altLang="en-US" b="0" i="1">
                            <a:latin typeface="Cambria Math" panose="02040503050406030204" pitchFamily="18" charset="0"/>
                          </a:rPr>
                          <m:t>𝑁</m:t>
                        </m:r>
                        <m:r>
                          <a:rPr lang="en-US" altLang="en-US" b="0" i="1">
                            <a:latin typeface="Cambria Math" panose="02040503050406030204" pitchFamily="18" charset="0"/>
                          </a:rPr>
                          <m:t> (</m:t>
                        </m:r>
                        <m:r>
                          <a:rPr lang="en-US" altLang="en-US" b="0" i="1">
                            <a:latin typeface="Cambria Math" panose="02040503050406030204" pitchFamily="18" charset="0"/>
                          </a:rPr>
                          <m:t>𝑁</m:t>
                        </m:r>
                        <m:r>
                          <a:rPr lang="en-US" altLang="en-US" b="0" i="1">
                            <a:latin typeface="Cambria Math" panose="02040503050406030204" pitchFamily="18" charset="0"/>
                          </a:rPr>
                          <m:t> −1)</m:t>
                        </m:r>
                      </m:num>
                      <m:den>
                        <m:r>
                          <a:rPr lang="en-US" altLang="en-US" b="0" i="1">
                            <a:latin typeface="Cambria Math" panose="02040503050406030204" pitchFamily="18" charset="0"/>
                          </a:rPr>
                          <m:t>2</m:t>
                        </m:r>
                      </m:den>
                    </m:f>
                  </m:oMath>
                </a14:m>
                <a:r>
                  <a:rPr lang="en-US" altLang="en-US" b="0" dirty="0"/>
                  <a:t>  </a:t>
                </a:r>
              </a:p>
              <a:p>
                <a:endParaRPr lang="en-US" altLang="en-US" b="0" dirty="0"/>
              </a:p>
              <a:p>
                <a:r>
                  <a:rPr lang="en-US" altLang="en-US" dirty="0"/>
                  <a:t>Density</a:t>
                </a:r>
                <a:r>
                  <a:rPr lang="en-US" altLang="en-US" b="0" dirty="0"/>
                  <a:t> = 3/6 = 50%</a:t>
                </a:r>
              </a:p>
              <a:p>
                <a:endParaRPr lang="en-US" altLang="en-US" b="0" dirty="0"/>
              </a:p>
              <a:p>
                <a:r>
                  <a:rPr lang="en-US" altLang="en-US" b="0" dirty="0"/>
                  <a:t>Real networks are typically </a:t>
                </a:r>
                <a:r>
                  <a:rPr lang="en-US" altLang="en-US" dirty="0"/>
                  <a:t>sparse</a:t>
                </a:r>
              </a:p>
              <a:p>
                <a:r>
                  <a:rPr lang="en-US" altLang="en-US" b="0" dirty="0"/>
                  <a:t>As size increases density decreases (average degree is usually fixed)</a:t>
                </a:r>
              </a:p>
              <a:p>
                <a:endParaRPr lang="en-US" b="0" dirty="0"/>
              </a:p>
              <a:p>
                <a:endParaRPr lang="en-GB" b="0" dirty="0"/>
              </a:p>
            </p:txBody>
          </p:sp>
        </mc:Choice>
        <mc:Fallback xmlns="">
          <p:sp>
            <p:nvSpPr>
              <p:cNvPr id="2" name="Text Placeholder 1">
                <a:extLst>
                  <a:ext uri="{FF2B5EF4-FFF2-40B4-BE49-F238E27FC236}">
                    <a16:creationId xmlns:a16="http://schemas.microsoft.com/office/drawing/2014/main" id="{AB1C5EA4-9F16-8E9D-39EA-FD3EC5434C4C}"/>
                  </a:ext>
                </a:extLst>
              </p:cNvPr>
              <p:cNvSpPr>
                <a:spLocks noGrp="1" noRot="1" noChangeAspect="1" noMove="1" noResize="1" noEditPoints="1" noAdjustHandles="1" noChangeArrowheads="1" noChangeShapeType="1" noTextEdit="1"/>
              </p:cNvSpPr>
              <p:nvPr>
                <p:ph type="body" sz="quarter" idx="11"/>
              </p:nvPr>
            </p:nvSpPr>
            <p:spPr>
              <a:xfrm>
                <a:off x="761999" y="1905000"/>
                <a:ext cx="10322011" cy="3670300"/>
              </a:xfrm>
              <a:blipFill>
                <a:blip r:embed="rId2"/>
                <a:stretch>
                  <a:fillRect l="-369" t="-2414"/>
                </a:stretch>
              </a:blipFill>
            </p:spPr>
            <p:txBody>
              <a:bodyPr/>
              <a:lstStyle/>
              <a:p>
                <a:r>
                  <a:rPr lang="en-NL">
                    <a:noFill/>
                  </a:rPr>
                  <a:t> </a:t>
                </a:r>
              </a:p>
            </p:txBody>
          </p:sp>
        </mc:Fallback>
      </mc:AlternateContent>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Density</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54845" y="1904999"/>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2486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99617"/>
            <a:ext cx="10322011" cy="1538648"/>
          </a:xfrm>
        </p:spPr>
        <p:txBody>
          <a:bodyPr>
            <a:normAutofit/>
          </a:bodyPr>
          <a:lstStyle/>
          <a:p>
            <a:r>
              <a:rPr lang="en-US" altLang="en-US" b="0" dirty="0" err="1"/>
              <a:t>Strogatz</a:t>
            </a:r>
            <a:r>
              <a:rPr lang="en-US" altLang="en-US" b="0" dirty="0"/>
              <a:t>, Watts (1998): How many of your neighbors are connected to each other</a:t>
            </a:r>
          </a:p>
          <a:p>
            <a:endParaRPr lang="en-US" altLang="en-US" b="0" dirty="0"/>
          </a:p>
          <a:p>
            <a:r>
              <a:rPr lang="en-US" altLang="en-US" b="0" dirty="0"/>
              <a:t>Average clustering of a network: Average clustering of the nodes</a:t>
            </a:r>
          </a:p>
          <a:p>
            <a:r>
              <a:rPr lang="en-US" altLang="en-US" b="0" dirty="0"/>
              <a:t>Real networks have </a:t>
            </a:r>
            <a:r>
              <a:rPr lang="en-US" altLang="en-US" dirty="0"/>
              <a:t>high clustering</a:t>
            </a:r>
          </a:p>
          <a:p>
            <a:endParaRPr lang="en-US" altLang="en-US" b="0" dirty="0"/>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Local clustering (~transitivity)</a:t>
            </a:r>
            <a:endParaRPr lang="en-NL" dirty="0"/>
          </a:p>
        </p:txBody>
      </p:sp>
      <p:grpSp>
        <p:nvGrpSpPr>
          <p:cNvPr id="94" name="Group 93">
            <a:extLst>
              <a:ext uri="{FF2B5EF4-FFF2-40B4-BE49-F238E27FC236}">
                <a16:creationId xmlns:a16="http://schemas.microsoft.com/office/drawing/2014/main" id="{EFC2E536-570F-E527-4213-462C9469C294}"/>
              </a:ext>
            </a:extLst>
          </p:cNvPr>
          <p:cNvGrpSpPr/>
          <p:nvPr/>
        </p:nvGrpSpPr>
        <p:grpSpPr>
          <a:xfrm>
            <a:off x="151273" y="3646707"/>
            <a:ext cx="2874916" cy="2775307"/>
            <a:chOff x="151273" y="3646707"/>
            <a:chExt cx="2874916" cy="2775307"/>
          </a:xfrm>
        </p:grpSpPr>
        <p:grpSp>
          <p:nvGrpSpPr>
            <p:cNvPr id="75" name="Group 74">
              <a:extLst>
                <a:ext uri="{FF2B5EF4-FFF2-40B4-BE49-F238E27FC236}">
                  <a16:creationId xmlns:a16="http://schemas.microsoft.com/office/drawing/2014/main" id="{C2D9451E-E7D0-8983-90F6-FDA59FD6C741}"/>
                </a:ext>
              </a:extLst>
            </p:cNvPr>
            <p:cNvGrpSpPr/>
            <p:nvPr/>
          </p:nvGrpSpPr>
          <p:grpSpPr>
            <a:xfrm>
              <a:off x="151273" y="3646707"/>
              <a:ext cx="2874916" cy="1974881"/>
              <a:chOff x="863900" y="1958777"/>
              <a:chExt cx="3271539" cy="2971578"/>
            </a:xfrm>
          </p:grpSpPr>
          <p:sp>
            <p:nvSpPr>
              <p:cNvPr id="77" name="Oval 76">
                <a:extLst>
                  <a:ext uri="{FF2B5EF4-FFF2-40B4-BE49-F238E27FC236}">
                    <a16:creationId xmlns:a16="http://schemas.microsoft.com/office/drawing/2014/main" id="{C9CF6CC5-D4B8-C595-7CBB-54DA9BE538FF}"/>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76" name="Oval 75">
                <a:extLst>
                  <a:ext uri="{FF2B5EF4-FFF2-40B4-BE49-F238E27FC236}">
                    <a16:creationId xmlns:a16="http://schemas.microsoft.com/office/drawing/2014/main" id="{DD2BC512-C5C9-E2BE-31B3-77F2EA427137}"/>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78" name="Oval 77">
                <a:extLst>
                  <a:ext uri="{FF2B5EF4-FFF2-40B4-BE49-F238E27FC236}">
                    <a16:creationId xmlns:a16="http://schemas.microsoft.com/office/drawing/2014/main" id="{ACEB3FED-94CF-DD9C-9C0A-12A355207BB2}"/>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79" name="Straight Arrow Connector 78">
                <a:extLst>
                  <a:ext uri="{FF2B5EF4-FFF2-40B4-BE49-F238E27FC236}">
                    <a16:creationId xmlns:a16="http://schemas.microsoft.com/office/drawing/2014/main" id="{E8799C95-4DFA-0B67-1C6C-63D347C5FB4A}"/>
                  </a:ext>
                </a:extLst>
              </p:cNvPr>
              <p:cNvCxnSpPr>
                <a:cxnSpLocks/>
                <a:stCxn id="76" idx="6"/>
                <a:endCxn id="78"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933153A-AC5B-3268-6AC5-4AD092976BC0}"/>
                  </a:ext>
                </a:extLst>
              </p:cNvPr>
              <p:cNvCxnSpPr>
                <a:cxnSpLocks/>
                <a:stCxn id="76" idx="6"/>
                <a:endCxn id="77"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344A67A5-F501-14B2-EC5F-865A885BF9E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83" name="Straight Arrow Connector 82">
                <a:extLst>
                  <a:ext uri="{FF2B5EF4-FFF2-40B4-BE49-F238E27FC236}">
                    <a16:creationId xmlns:a16="http://schemas.microsoft.com/office/drawing/2014/main" id="{D32AF59F-6704-8F2E-9BE6-4F96C5FB07D7}"/>
                  </a:ext>
                </a:extLst>
              </p:cNvPr>
              <p:cNvCxnSpPr>
                <a:cxnSpLocks/>
                <a:stCxn id="76" idx="6"/>
                <a:endCxn id="81"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872DBC68-E265-0968-2AD2-55E78188FB37}"/>
                </a:ext>
              </a:extLst>
            </p:cNvPr>
            <p:cNvSpPr txBox="1"/>
            <p:nvPr/>
          </p:nvSpPr>
          <p:spPr>
            <a:xfrm>
              <a:off x="1244601" y="5960349"/>
              <a:ext cx="612668" cy="461665"/>
            </a:xfrm>
            <a:prstGeom prst="rect">
              <a:avLst/>
            </a:prstGeom>
            <a:noFill/>
          </p:spPr>
          <p:txBody>
            <a:bodyPr wrap="none" rtlCol="0">
              <a:spAutoFit/>
            </a:bodyPr>
            <a:lstStyle/>
            <a:p>
              <a:r>
                <a:rPr lang="en-NL" sz="2400" dirty="0"/>
                <a:t>0/3</a:t>
              </a:r>
            </a:p>
          </p:txBody>
        </p:sp>
      </p:grpSp>
      <p:grpSp>
        <p:nvGrpSpPr>
          <p:cNvPr id="91" name="Group 90">
            <a:extLst>
              <a:ext uri="{FF2B5EF4-FFF2-40B4-BE49-F238E27FC236}">
                <a16:creationId xmlns:a16="http://schemas.microsoft.com/office/drawing/2014/main" id="{CCE0E194-FEF0-CB29-8D06-08ABE6CA32E3}"/>
              </a:ext>
            </a:extLst>
          </p:cNvPr>
          <p:cNvGrpSpPr/>
          <p:nvPr/>
        </p:nvGrpSpPr>
        <p:grpSpPr>
          <a:xfrm>
            <a:off x="3196761" y="3646707"/>
            <a:ext cx="2874916" cy="2775307"/>
            <a:chOff x="3196761" y="3646707"/>
            <a:chExt cx="2874916" cy="2775307"/>
          </a:xfrm>
        </p:grpSpPr>
        <p:grpSp>
          <p:nvGrpSpPr>
            <p:cNvPr id="64" name="Group 63">
              <a:extLst>
                <a:ext uri="{FF2B5EF4-FFF2-40B4-BE49-F238E27FC236}">
                  <a16:creationId xmlns:a16="http://schemas.microsoft.com/office/drawing/2014/main" id="{FD6101E3-A290-767F-E3F2-CDF79974836E}"/>
                </a:ext>
              </a:extLst>
            </p:cNvPr>
            <p:cNvGrpSpPr/>
            <p:nvPr/>
          </p:nvGrpSpPr>
          <p:grpSpPr>
            <a:xfrm>
              <a:off x="3196761" y="3646707"/>
              <a:ext cx="2874916" cy="1974881"/>
              <a:chOff x="863900" y="1958777"/>
              <a:chExt cx="3271539" cy="2971578"/>
            </a:xfrm>
          </p:grpSpPr>
          <p:sp>
            <p:nvSpPr>
              <p:cNvPr id="66" name="Oval 65">
                <a:extLst>
                  <a:ext uri="{FF2B5EF4-FFF2-40B4-BE49-F238E27FC236}">
                    <a16:creationId xmlns:a16="http://schemas.microsoft.com/office/drawing/2014/main" id="{948BD9E5-3B52-44AD-0EB6-CD6658F895D6}"/>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65" name="Oval 64">
                <a:extLst>
                  <a:ext uri="{FF2B5EF4-FFF2-40B4-BE49-F238E27FC236}">
                    <a16:creationId xmlns:a16="http://schemas.microsoft.com/office/drawing/2014/main" id="{25CC5A80-721A-6187-CE23-C4577DCC6C39}"/>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67" name="Oval 66">
                <a:extLst>
                  <a:ext uri="{FF2B5EF4-FFF2-40B4-BE49-F238E27FC236}">
                    <a16:creationId xmlns:a16="http://schemas.microsoft.com/office/drawing/2014/main" id="{BA6EC550-988D-1A0F-7159-847E7FC721C8}"/>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68" name="Straight Arrow Connector 67">
                <a:extLst>
                  <a:ext uri="{FF2B5EF4-FFF2-40B4-BE49-F238E27FC236}">
                    <a16:creationId xmlns:a16="http://schemas.microsoft.com/office/drawing/2014/main" id="{AE1DFB1E-AD7B-EA56-6FBA-956878DAE2D5}"/>
                  </a:ext>
                </a:extLst>
              </p:cNvPr>
              <p:cNvCxnSpPr>
                <a:cxnSpLocks/>
                <a:stCxn id="65" idx="6"/>
                <a:endCxn id="6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22B0CB-EF5B-9737-1CC4-7BCE63F18E00}"/>
                  </a:ext>
                </a:extLst>
              </p:cNvPr>
              <p:cNvCxnSpPr>
                <a:cxnSpLocks/>
                <a:stCxn id="65" idx="6"/>
                <a:endCxn id="6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9891E5A-95AD-3414-F95B-DB00AF66662B}"/>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72" name="Straight Arrow Connector 71">
                <a:extLst>
                  <a:ext uri="{FF2B5EF4-FFF2-40B4-BE49-F238E27FC236}">
                    <a16:creationId xmlns:a16="http://schemas.microsoft.com/office/drawing/2014/main" id="{9E85862F-F2A9-C920-D2E1-A6DBA64BFF33}"/>
                  </a:ext>
                </a:extLst>
              </p:cNvPr>
              <p:cNvCxnSpPr>
                <a:cxnSpLocks/>
                <a:stCxn id="65" idx="6"/>
                <a:endCxn id="7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864717D-9F1B-0746-7B98-C3A735D49FA5}"/>
                  </a:ext>
                </a:extLst>
              </p:cNvPr>
              <p:cNvCxnSpPr>
                <a:cxnSpLocks/>
                <a:stCxn id="67" idx="2"/>
                <a:endCxn id="6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9D58BFCE-FAF0-3A07-7A02-83B1D13706C5}"/>
                </a:ext>
              </a:extLst>
            </p:cNvPr>
            <p:cNvSpPr txBox="1"/>
            <p:nvPr/>
          </p:nvSpPr>
          <p:spPr>
            <a:xfrm>
              <a:off x="4327885" y="5960349"/>
              <a:ext cx="612668" cy="461665"/>
            </a:xfrm>
            <a:prstGeom prst="rect">
              <a:avLst/>
            </a:prstGeom>
            <a:noFill/>
          </p:spPr>
          <p:txBody>
            <a:bodyPr wrap="none" rtlCol="0">
              <a:spAutoFit/>
            </a:bodyPr>
            <a:lstStyle/>
            <a:p>
              <a:r>
                <a:rPr lang="en-NL" sz="2400" dirty="0"/>
                <a:t>1/3</a:t>
              </a:r>
            </a:p>
          </p:txBody>
        </p:sp>
      </p:grpSp>
      <p:grpSp>
        <p:nvGrpSpPr>
          <p:cNvPr id="92" name="Group 91">
            <a:extLst>
              <a:ext uri="{FF2B5EF4-FFF2-40B4-BE49-F238E27FC236}">
                <a16:creationId xmlns:a16="http://schemas.microsoft.com/office/drawing/2014/main" id="{01A45C0E-2FEC-5DA9-C858-988BE6CCA401}"/>
              </a:ext>
            </a:extLst>
          </p:cNvPr>
          <p:cNvGrpSpPr/>
          <p:nvPr/>
        </p:nvGrpSpPr>
        <p:grpSpPr>
          <a:xfrm>
            <a:off x="6242249" y="3646707"/>
            <a:ext cx="2874916" cy="2775307"/>
            <a:chOff x="6242249" y="3646707"/>
            <a:chExt cx="2874916" cy="2775307"/>
          </a:xfrm>
        </p:grpSpPr>
        <p:grpSp>
          <p:nvGrpSpPr>
            <p:cNvPr id="53" name="Group 52">
              <a:extLst>
                <a:ext uri="{FF2B5EF4-FFF2-40B4-BE49-F238E27FC236}">
                  <a16:creationId xmlns:a16="http://schemas.microsoft.com/office/drawing/2014/main" id="{18E3AFF9-7862-A073-4DA8-36C505C0AE71}"/>
                </a:ext>
              </a:extLst>
            </p:cNvPr>
            <p:cNvGrpSpPr/>
            <p:nvPr/>
          </p:nvGrpSpPr>
          <p:grpSpPr>
            <a:xfrm>
              <a:off x="6242249" y="3646707"/>
              <a:ext cx="2874916" cy="1974881"/>
              <a:chOff x="863900" y="1958777"/>
              <a:chExt cx="3271539" cy="2971578"/>
            </a:xfrm>
          </p:grpSpPr>
          <p:sp>
            <p:nvSpPr>
              <p:cNvPr id="55" name="Oval 54">
                <a:extLst>
                  <a:ext uri="{FF2B5EF4-FFF2-40B4-BE49-F238E27FC236}">
                    <a16:creationId xmlns:a16="http://schemas.microsoft.com/office/drawing/2014/main" id="{2005DCBB-64C1-F8FB-E684-D186704B56B5}"/>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54" name="Oval 53">
                <a:extLst>
                  <a:ext uri="{FF2B5EF4-FFF2-40B4-BE49-F238E27FC236}">
                    <a16:creationId xmlns:a16="http://schemas.microsoft.com/office/drawing/2014/main" id="{29751FBD-5636-5B03-5D15-B8358D88598F}"/>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56" name="Oval 55">
                <a:extLst>
                  <a:ext uri="{FF2B5EF4-FFF2-40B4-BE49-F238E27FC236}">
                    <a16:creationId xmlns:a16="http://schemas.microsoft.com/office/drawing/2014/main" id="{F8BA0BD3-7B85-944E-FD17-8E14DB4CA31E}"/>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57" name="Straight Arrow Connector 56">
                <a:extLst>
                  <a:ext uri="{FF2B5EF4-FFF2-40B4-BE49-F238E27FC236}">
                    <a16:creationId xmlns:a16="http://schemas.microsoft.com/office/drawing/2014/main" id="{3441EDFF-B654-0467-19B7-31A4A9AB440A}"/>
                  </a:ext>
                </a:extLst>
              </p:cNvPr>
              <p:cNvCxnSpPr>
                <a:cxnSpLocks/>
                <a:stCxn id="54" idx="6"/>
                <a:endCxn id="56"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165917-3B6B-1E57-6FF2-0218958B4814}"/>
                  </a:ext>
                </a:extLst>
              </p:cNvPr>
              <p:cNvCxnSpPr>
                <a:cxnSpLocks/>
                <a:stCxn id="54" idx="6"/>
                <a:endCxn id="55"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026C706-AF7C-9988-7350-118B038945EC}"/>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61" name="Straight Arrow Connector 60">
                <a:extLst>
                  <a:ext uri="{FF2B5EF4-FFF2-40B4-BE49-F238E27FC236}">
                    <a16:creationId xmlns:a16="http://schemas.microsoft.com/office/drawing/2014/main" id="{81400458-1BC8-A310-649B-9A8DDD943E18}"/>
                  </a:ext>
                </a:extLst>
              </p:cNvPr>
              <p:cNvCxnSpPr>
                <a:cxnSpLocks/>
                <a:stCxn id="54" idx="6"/>
                <a:endCxn id="59"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6E03EF6-7257-53C4-2829-A4F5A1D65FF9}"/>
                  </a:ext>
                </a:extLst>
              </p:cNvPr>
              <p:cNvCxnSpPr>
                <a:cxnSpLocks/>
                <a:stCxn id="59" idx="7"/>
                <a:endCxn id="55"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6551B2-463B-49BE-FBD1-81448FD36F3B}"/>
                  </a:ext>
                </a:extLst>
              </p:cNvPr>
              <p:cNvCxnSpPr>
                <a:cxnSpLocks/>
                <a:stCxn id="56" idx="2"/>
                <a:endCxn id="55"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EFA2F290-A661-6C0B-6451-CD35858A47E1}"/>
                </a:ext>
              </a:extLst>
            </p:cNvPr>
            <p:cNvSpPr txBox="1"/>
            <p:nvPr/>
          </p:nvSpPr>
          <p:spPr>
            <a:xfrm>
              <a:off x="7432043" y="5960349"/>
              <a:ext cx="612668" cy="461665"/>
            </a:xfrm>
            <a:prstGeom prst="rect">
              <a:avLst/>
            </a:prstGeom>
            <a:noFill/>
          </p:spPr>
          <p:txBody>
            <a:bodyPr wrap="none" rtlCol="0">
              <a:spAutoFit/>
            </a:bodyPr>
            <a:lstStyle/>
            <a:p>
              <a:r>
                <a:rPr lang="en-NL" sz="2400" dirty="0"/>
                <a:t>2/3</a:t>
              </a:r>
            </a:p>
          </p:txBody>
        </p:sp>
      </p:grpSp>
      <p:grpSp>
        <p:nvGrpSpPr>
          <p:cNvPr id="93" name="Group 92">
            <a:extLst>
              <a:ext uri="{FF2B5EF4-FFF2-40B4-BE49-F238E27FC236}">
                <a16:creationId xmlns:a16="http://schemas.microsoft.com/office/drawing/2014/main" id="{DC00C0E7-B6A5-95D0-1EA0-4E878119C55D}"/>
              </a:ext>
            </a:extLst>
          </p:cNvPr>
          <p:cNvGrpSpPr/>
          <p:nvPr/>
        </p:nvGrpSpPr>
        <p:grpSpPr>
          <a:xfrm>
            <a:off x="9287736" y="3646707"/>
            <a:ext cx="2874916" cy="2775307"/>
            <a:chOff x="9287736" y="3646707"/>
            <a:chExt cx="2874916" cy="2775307"/>
          </a:xfrm>
        </p:grpSpPr>
        <p:grpSp>
          <p:nvGrpSpPr>
            <p:cNvPr id="22" name="Group 21">
              <a:extLst>
                <a:ext uri="{FF2B5EF4-FFF2-40B4-BE49-F238E27FC236}">
                  <a16:creationId xmlns:a16="http://schemas.microsoft.com/office/drawing/2014/main" id="{F8602EDE-390C-FAF0-1177-BFD406F2A28F}"/>
                </a:ext>
              </a:extLst>
            </p:cNvPr>
            <p:cNvGrpSpPr/>
            <p:nvPr/>
          </p:nvGrpSpPr>
          <p:grpSpPr>
            <a:xfrm>
              <a:off x="9287736" y="3646707"/>
              <a:ext cx="2874916" cy="1974881"/>
              <a:chOff x="863900" y="1958777"/>
              <a:chExt cx="3271539" cy="2971578"/>
            </a:xfrm>
          </p:grpSpPr>
          <p:sp>
            <p:nvSpPr>
              <p:cNvPr id="13" name="Oval 12">
                <a:extLst>
                  <a:ext uri="{FF2B5EF4-FFF2-40B4-BE49-F238E27FC236}">
                    <a16:creationId xmlns:a16="http://schemas.microsoft.com/office/drawing/2014/main" id="{D7A371FB-E5A3-065D-16A3-83A37A17E2E0}"/>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12" name="Oval 11">
                <a:extLst>
                  <a:ext uri="{FF2B5EF4-FFF2-40B4-BE49-F238E27FC236}">
                    <a16:creationId xmlns:a16="http://schemas.microsoft.com/office/drawing/2014/main" id="{74A1C3E7-5442-C021-3D94-36ADC726D54D}"/>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14" name="Oval 13">
                <a:extLst>
                  <a:ext uri="{FF2B5EF4-FFF2-40B4-BE49-F238E27FC236}">
                    <a16:creationId xmlns:a16="http://schemas.microsoft.com/office/drawing/2014/main" id="{AA9887C5-2A11-1C34-AE85-3AEACEF17AD6}"/>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15" name="Straight Arrow Connector 14">
                <a:extLst>
                  <a:ext uri="{FF2B5EF4-FFF2-40B4-BE49-F238E27FC236}">
                    <a16:creationId xmlns:a16="http://schemas.microsoft.com/office/drawing/2014/main" id="{82E39BDC-46DE-4023-A4DA-5923771B5039}"/>
                  </a:ext>
                </a:extLst>
              </p:cNvPr>
              <p:cNvCxnSpPr>
                <a:cxnSpLocks/>
                <a:stCxn id="12" idx="6"/>
                <a:endCxn id="14"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AEA3CD-4BA2-585F-ACC4-82B0C3D81095}"/>
                  </a:ext>
                </a:extLst>
              </p:cNvPr>
              <p:cNvCxnSpPr>
                <a:cxnSpLocks/>
                <a:stCxn id="12" idx="6"/>
                <a:endCxn id="13"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3AECD1B-3F39-4389-5147-493A179C5C2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18" name="Straight Arrow Connector 17">
                <a:extLst>
                  <a:ext uri="{FF2B5EF4-FFF2-40B4-BE49-F238E27FC236}">
                    <a16:creationId xmlns:a16="http://schemas.microsoft.com/office/drawing/2014/main" id="{160C1720-F21B-12E1-FF74-1A22B5F10A04}"/>
                  </a:ext>
                </a:extLst>
              </p:cNvPr>
              <p:cNvCxnSpPr>
                <a:cxnSpLocks/>
                <a:stCxn id="14" idx="2"/>
                <a:endCxn id="17"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FE19B31-1E4C-1707-654E-96748D246A9E}"/>
                  </a:ext>
                </a:extLst>
              </p:cNvPr>
              <p:cNvCxnSpPr>
                <a:cxnSpLocks/>
                <a:stCxn id="12" idx="6"/>
                <a:endCxn id="17" idx="7"/>
              </p:cNvCxnSpPr>
              <p:nvPr/>
            </p:nvCxnSpPr>
            <p:spPr>
              <a:xfrm>
                <a:off x="1763900" y="3264629"/>
                <a:ext cx="212362"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23BF3E-0037-8469-3DDB-FA22D6F7CCAC}"/>
                  </a:ext>
                </a:extLst>
              </p:cNvPr>
              <p:cNvCxnSpPr>
                <a:cxnSpLocks/>
                <a:stCxn id="17" idx="7"/>
                <a:endCxn id="13"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F0EDFE-6C41-249D-2952-90571C49774E}"/>
                  </a:ext>
                </a:extLst>
              </p:cNvPr>
              <p:cNvCxnSpPr>
                <a:cxnSpLocks/>
                <a:stCxn id="14" idx="2"/>
                <a:endCxn id="13"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2EA56FA6-4655-4448-0B3E-CADAFF138146}"/>
                </a:ext>
              </a:extLst>
            </p:cNvPr>
            <p:cNvSpPr txBox="1"/>
            <p:nvPr/>
          </p:nvSpPr>
          <p:spPr>
            <a:xfrm>
              <a:off x="10515327" y="5960349"/>
              <a:ext cx="612668" cy="461665"/>
            </a:xfrm>
            <a:prstGeom prst="rect">
              <a:avLst/>
            </a:prstGeom>
            <a:noFill/>
          </p:spPr>
          <p:txBody>
            <a:bodyPr wrap="none" rtlCol="0">
              <a:spAutoFit/>
            </a:bodyPr>
            <a:lstStyle/>
            <a:p>
              <a:r>
                <a:rPr lang="en-NL" sz="2400" dirty="0"/>
                <a:t>3/3</a:t>
              </a:r>
            </a:p>
          </p:txBody>
        </p:sp>
      </p:grpSp>
      <p:sp>
        <p:nvSpPr>
          <p:cNvPr id="95" name="TextBox 94">
            <a:extLst>
              <a:ext uri="{FF2B5EF4-FFF2-40B4-BE49-F238E27FC236}">
                <a16:creationId xmlns:a16="http://schemas.microsoft.com/office/drawing/2014/main" id="{2AA3A69E-2720-863A-561C-5A1015BDD11C}"/>
              </a:ext>
            </a:extLst>
          </p:cNvPr>
          <p:cNvSpPr txBox="1"/>
          <p:nvPr/>
        </p:nvSpPr>
        <p:spPr>
          <a:xfrm>
            <a:off x="149529" y="3243202"/>
            <a:ext cx="2356158" cy="646331"/>
          </a:xfrm>
          <a:prstGeom prst="rect">
            <a:avLst/>
          </a:prstGeom>
          <a:noFill/>
        </p:spPr>
        <p:txBody>
          <a:bodyPr wrap="none" rtlCol="0">
            <a:spAutoFit/>
          </a:bodyPr>
          <a:lstStyle/>
          <a:p>
            <a:r>
              <a:rPr lang="en-US" altLang="en-US" b="1" dirty="0"/>
              <a:t>Clustering of Alice: </a:t>
            </a:r>
          </a:p>
          <a:p>
            <a:endParaRPr lang="en-NL" b="1" dirty="0"/>
          </a:p>
        </p:txBody>
      </p:sp>
    </p:spTree>
    <p:extLst>
      <p:ext uri="{BB962C8B-B14F-4D97-AF65-F5344CB8AC3E}">
        <p14:creationId xmlns:p14="http://schemas.microsoft.com/office/powerpoint/2010/main" val="31959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871494" y="1565692"/>
            <a:ext cx="10322011" cy="1874973"/>
          </a:xfrm>
        </p:spPr>
        <p:txBody>
          <a:bodyPr>
            <a:normAutofit/>
          </a:bodyPr>
          <a:lstStyle/>
          <a:p>
            <a:r>
              <a:rPr lang="en-US" altLang="en-US" b="0" dirty="0"/>
              <a:t>Directed networks</a:t>
            </a:r>
          </a:p>
          <a:p>
            <a:endParaRPr lang="en-US" altLang="en-US" b="0" dirty="0"/>
          </a:p>
          <a:p>
            <a:r>
              <a:rPr lang="en-GB" b="0" dirty="0"/>
              <a:t>Ratio of the number of edges pointing in both directions to the total number of edges in the graph.</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Reciprocity</a:t>
            </a:r>
            <a:endParaRPr lang="en-NL" dirty="0"/>
          </a:p>
        </p:txBody>
      </p:sp>
      <p:grpSp>
        <p:nvGrpSpPr>
          <p:cNvPr id="46" name="Group 45">
            <a:extLst>
              <a:ext uri="{FF2B5EF4-FFF2-40B4-BE49-F238E27FC236}">
                <a16:creationId xmlns:a16="http://schemas.microsoft.com/office/drawing/2014/main" id="{2F973D5F-D294-3B67-8B47-2BFA7FA8050E}"/>
              </a:ext>
            </a:extLst>
          </p:cNvPr>
          <p:cNvGrpSpPr/>
          <p:nvPr/>
        </p:nvGrpSpPr>
        <p:grpSpPr>
          <a:xfrm>
            <a:off x="1521066" y="3483412"/>
            <a:ext cx="2896997" cy="1914937"/>
            <a:chOff x="6006071" y="757030"/>
            <a:chExt cx="2896997" cy="1914937"/>
          </a:xfrm>
        </p:grpSpPr>
        <p:sp>
          <p:nvSpPr>
            <p:cNvPr id="47" name="Oval 46">
              <a:extLst>
                <a:ext uri="{FF2B5EF4-FFF2-40B4-BE49-F238E27FC236}">
                  <a16:creationId xmlns:a16="http://schemas.microsoft.com/office/drawing/2014/main" id="{C22C75C3-0A6A-3471-D156-8847D98B7CE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48" name="Oval 47">
              <a:extLst>
                <a:ext uri="{FF2B5EF4-FFF2-40B4-BE49-F238E27FC236}">
                  <a16:creationId xmlns:a16="http://schemas.microsoft.com/office/drawing/2014/main" id="{713E43BA-652B-CD5C-FEA1-6BD2E251C1BD}"/>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49" name="Oval 48">
              <a:extLst>
                <a:ext uri="{FF2B5EF4-FFF2-40B4-BE49-F238E27FC236}">
                  <a16:creationId xmlns:a16="http://schemas.microsoft.com/office/drawing/2014/main" id="{95E26E9B-91D5-8652-B259-0C76A8EE9B58}"/>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50" name="Straight Arrow Connector 49">
              <a:extLst>
                <a:ext uri="{FF2B5EF4-FFF2-40B4-BE49-F238E27FC236}">
                  <a16:creationId xmlns:a16="http://schemas.microsoft.com/office/drawing/2014/main" id="{A49872AB-3591-C8A1-CD53-824741E150C3}"/>
                </a:ext>
              </a:extLst>
            </p:cNvPr>
            <p:cNvCxnSpPr>
              <a:cxnSpLocks/>
              <a:stCxn id="47" idx="6"/>
              <a:endCxn id="49"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5BC272B-A2EF-CB38-3E0D-663455983940}"/>
                </a:ext>
              </a:extLst>
            </p:cNvPr>
            <p:cNvCxnSpPr>
              <a:cxnSpLocks/>
              <a:stCxn id="47" idx="6"/>
              <a:endCxn id="48"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9CA77C8-1EF0-68AC-460B-1DAD6FF48353}"/>
              </a:ext>
            </a:extLst>
          </p:cNvPr>
          <p:cNvGrpSpPr/>
          <p:nvPr/>
        </p:nvGrpSpPr>
        <p:grpSpPr>
          <a:xfrm>
            <a:off x="6684378" y="3493134"/>
            <a:ext cx="2896997" cy="1914937"/>
            <a:chOff x="6684378" y="3493134"/>
            <a:chExt cx="2896997" cy="1914937"/>
          </a:xfrm>
        </p:grpSpPr>
        <p:grpSp>
          <p:nvGrpSpPr>
            <p:cNvPr id="52" name="Group 51">
              <a:extLst>
                <a:ext uri="{FF2B5EF4-FFF2-40B4-BE49-F238E27FC236}">
                  <a16:creationId xmlns:a16="http://schemas.microsoft.com/office/drawing/2014/main" id="{ED97FB0D-1900-DFF4-8E89-94F6CB98A814}"/>
                </a:ext>
              </a:extLst>
            </p:cNvPr>
            <p:cNvGrpSpPr/>
            <p:nvPr/>
          </p:nvGrpSpPr>
          <p:grpSpPr>
            <a:xfrm>
              <a:off x="6684378" y="3493134"/>
              <a:ext cx="2896997" cy="1914937"/>
              <a:chOff x="6006071" y="757030"/>
              <a:chExt cx="2896997" cy="1914937"/>
            </a:xfrm>
          </p:grpSpPr>
          <p:sp>
            <p:nvSpPr>
              <p:cNvPr id="60" name="Oval 59">
                <a:extLst>
                  <a:ext uri="{FF2B5EF4-FFF2-40B4-BE49-F238E27FC236}">
                    <a16:creationId xmlns:a16="http://schemas.microsoft.com/office/drawing/2014/main" id="{3AFB95EC-A299-22EE-FCA8-C02F9A2A3574}"/>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71" name="Oval 70">
                <a:extLst>
                  <a:ext uri="{FF2B5EF4-FFF2-40B4-BE49-F238E27FC236}">
                    <a16:creationId xmlns:a16="http://schemas.microsoft.com/office/drawing/2014/main" id="{2DCC2D09-B11D-0C93-2A62-2A82AAA96EF1}"/>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3" name="Oval 72">
                <a:extLst>
                  <a:ext uri="{FF2B5EF4-FFF2-40B4-BE49-F238E27FC236}">
                    <a16:creationId xmlns:a16="http://schemas.microsoft.com/office/drawing/2014/main" id="{5B631CB6-F29E-5497-3DDC-2D4092ECF47A}"/>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2" name="Straight Arrow Connector 81">
                <a:extLst>
                  <a:ext uri="{FF2B5EF4-FFF2-40B4-BE49-F238E27FC236}">
                    <a16:creationId xmlns:a16="http://schemas.microsoft.com/office/drawing/2014/main" id="{690A4784-EC96-E6AD-4AFA-F64F3E8A0738}"/>
                  </a:ext>
                </a:extLst>
              </p:cNvPr>
              <p:cNvCxnSpPr>
                <a:cxnSpLocks/>
                <a:stCxn id="60" idx="6"/>
              </p:cNvCxnSpPr>
              <p:nvPr/>
            </p:nvCxnSpPr>
            <p:spPr>
              <a:xfrm>
                <a:off x="6906071" y="1650361"/>
                <a:ext cx="1096997" cy="4075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611B654-7023-3DC1-C2D0-42A184FE6EB8}"/>
                  </a:ext>
                </a:extLst>
              </p:cNvPr>
              <p:cNvCxnSpPr>
                <a:cxnSpLocks/>
                <a:stCxn id="60" idx="6"/>
              </p:cNvCxnSpPr>
              <p:nvPr/>
            </p:nvCxnSpPr>
            <p:spPr>
              <a:xfrm flipV="1">
                <a:off x="6906071" y="1393374"/>
                <a:ext cx="1096997" cy="2569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a:extLst>
                <a:ext uri="{FF2B5EF4-FFF2-40B4-BE49-F238E27FC236}">
                  <a16:creationId xmlns:a16="http://schemas.microsoft.com/office/drawing/2014/main" id="{016909D0-D458-3FB4-3E61-DF658955ACCB}"/>
                </a:ext>
              </a:extLst>
            </p:cNvPr>
            <p:cNvCxnSpPr>
              <a:cxnSpLocks/>
              <a:endCxn id="60" idx="7"/>
            </p:cNvCxnSpPr>
            <p:nvPr/>
          </p:nvCxnSpPr>
          <p:spPr>
            <a:xfrm flipH="1">
              <a:off x="7452576" y="3779056"/>
              <a:ext cx="1228799" cy="2892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864380-C287-284C-62F4-A067150DADBD}"/>
                </a:ext>
              </a:extLst>
            </p:cNvPr>
            <p:cNvCxnSpPr>
              <a:cxnSpLocks/>
            </p:cNvCxnSpPr>
            <p:nvPr/>
          </p:nvCxnSpPr>
          <p:spPr>
            <a:xfrm flipH="1" flipV="1">
              <a:off x="7496179" y="4661398"/>
              <a:ext cx="1096997" cy="4320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8091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93850"/>
            <a:ext cx="10322011" cy="3670300"/>
          </a:xfrm>
        </p:spPr>
        <p:txBody>
          <a:bodyPr>
            <a:normAutofit/>
          </a:bodyPr>
          <a:lstStyle/>
          <a:p>
            <a:r>
              <a:rPr lang="en-GB" b="0" dirty="0"/>
              <a:t>Preference for nodes to attach to others that are similar in some way</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err="1"/>
              <a:t>Assortativity</a:t>
            </a:r>
            <a:r>
              <a:rPr lang="en-US" dirty="0"/>
              <a:t> (homophily)</a:t>
            </a:r>
            <a:endParaRPr lang="en-NL" dirty="0"/>
          </a:p>
        </p:txBody>
      </p:sp>
      <p:grpSp>
        <p:nvGrpSpPr>
          <p:cNvPr id="16" name="Group 15">
            <a:extLst>
              <a:ext uri="{FF2B5EF4-FFF2-40B4-BE49-F238E27FC236}">
                <a16:creationId xmlns:a16="http://schemas.microsoft.com/office/drawing/2014/main" id="{5D69794E-ACB9-8ACD-9BBB-ACA193FB9E69}"/>
              </a:ext>
            </a:extLst>
          </p:cNvPr>
          <p:cNvGrpSpPr/>
          <p:nvPr/>
        </p:nvGrpSpPr>
        <p:grpSpPr>
          <a:xfrm>
            <a:off x="6364225" y="2192906"/>
            <a:ext cx="5527132" cy="4439461"/>
            <a:chOff x="6364225" y="2192906"/>
            <a:chExt cx="5527132" cy="4439461"/>
          </a:xfrm>
        </p:grpSpPr>
        <p:sp>
          <p:nvSpPr>
            <p:cNvPr id="14" name="TextBox 13">
              <a:extLst>
                <a:ext uri="{FF2B5EF4-FFF2-40B4-BE49-F238E27FC236}">
                  <a16:creationId xmlns:a16="http://schemas.microsoft.com/office/drawing/2014/main" id="{F4C3621C-7802-5305-3A71-D4BCDCDF0A7E}"/>
                </a:ext>
              </a:extLst>
            </p:cNvPr>
            <p:cNvSpPr txBox="1"/>
            <p:nvPr/>
          </p:nvSpPr>
          <p:spPr>
            <a:xfrm>
              <a:off x="6364225" y="5986036"/>
              <a:ext cx="3583032" cy="646331"/>
            </a:xfrm>
            <a:prstGeom prst="rect">
              <a:avLst/>
            </a:prstGeom>
            <a:noFill/>
          </p:spPr>
          <p:txBody>
            <a:bodyPr wrap="none" rtlCol="0">
              <a:spAutoFit/>
            </a:bodyPr>
            <a:lstStyle/>
            <a:p>
              <a:r>
                <a:rPr lang="en-GB" dirty="0" err="1"/>
                <a:t>Romatic</a:t>
              </a:r>
              <a:r>
                <a:rPr lang="en-GB" dirty="0"/>
                <a:t> links between teenagers</a:t>
              </a:r>
            </a:p>
            <a:p>
              <a:r>
                <a:rPr lang="en-GB" dirty="0"/>
                <a:t>Bearman, Moody, </a:t>
              </a:r>
              <a:r>
                <a:rPr lang="en-GB" dirty="0" err="1"/>
                <a:t>Stovel</a:t>
              </a:r>
              <a:r>
                <a:rPr lang="en-GB" dirty="0"/>
                <a:t> (1991)v</a:t>
              </a:r>
            </a:p>
          </p:txBody>
        </p:sp>
        <p:pic>
          <p:nvPicPr>
            <p:cNvPr id="15" name="Picture 14">
              <a:extLst>
                <a:ext uri="{FF2B5EF4-FFF2-40B4-BE49-F238E27FC236}">
                  <a16:creationId xmlns:a16="http://schemas.microsoft.com/office/drawing/2014/main" id="{4E9DF9EB-BCCA-F4C7-7472-AEE7A5D66BE9}"/>
                </a:ext>
              </a:extLst>
            </p:cNvPr>
            <p:cNvPicPr>
              <a:picLocks noChangeAspect="1"/>
            </p:cNvPicPr>
            <p:nvPr/>
          </p:nvPicPr>
          <p:blipFill>
            <a:blip r:embed="rId2"/>
            <a:stretch>
              <a:fillRect/>
            </a:stretch>
          </p:blipFill>
          <p:spPr>
            <a:xfrm>
              <a:off x="6364225" y="2192906"/>
              <a:ext cx="5527132" cy="3793130"/>
            </a:xfrm>
            <a:prstGeom prst="rect">
              <a:avLst/>
            </a:prstGeom>
          </p:spPr>
        </p:pic>
      </p:grpSp>
      <p:grpSp>
        <p:nvGrpSpPr>
          <p:cNvPr id="17" name="Group 16">
            <a:extLst>
              <a:ext uri="{FF2B5EF4-FFF2-40B4-BE49-F238E27FC236}">
                <a16:creationId xmlns:a16="http://schemas.microsoft.com/office/drawing/2014/main" id="{6D56C11B-883A-51EA-4213-B41222ADD380}"/>
              </a:ext>
            </a:extLst>
          </p:cNvPr>
          <p:cNvGrpSpPr/>
          <p:nvPr/>
        </p:nvGrpSpPr>
        <p:grpSpPr>
          <a:xfrm>
            <a:off x="401037" y="2192906"/>
            <a:ext cx="5694964" cy="4494325"/>
            <a:chOff x="401037" y="2192906"/>
            <a:chExt cx="5694964" cy="4494325"/>
          </a:xfrm>
        </p:grpSpPr>
        <p:pic>
          <p:nvPicPr>
            <p:cNvPr id="3076" name="Picture 4" descr="Paraisopolis, a favela in São Paulo, is shown where it meets its wealthy neighbour Morumbi.">
              <a:extLst>
                <a:ext uri="{FF2B5EF4-FFF2-40B4-BE49-F238E27FC236}">
                  <a16:creationId xmlns:a16="http://schemas.microsoft.com/office/drawing/2014/main" id="{B91ABDA0-1E2F-999A-82F9-7851C60D0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37" y="2192906"/>
              <a:ext cx="5694964" cy="37931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A6BF51-AD71-A551-891A-BD8A34AC53C7}"/>
                </a:ext>
              </a:extLst>
            </p:cNvPr>
            <p:cNvSpPr txBox="1"/>
            <p:nvPr/>
          </p:nvSpPr>
          <p:spPr>
            <a:xfrm>
              <a:off x="401037" y="6040900"/>
              <a:ext cx="4968027" cy="646331"/>
            </a:xfrm>
            <a:prstGeom prst="rect">
              <a:avLst/>
            </a:prstGeom>
            <a:noFill/>
          </p:spPr>
          <p:txBody>
            <a:bodyPr wrap="none" rtlCol="0">
              <a:spAutoFit/>
            </a:bodyPr>
            <a:lstStyle/>
            <a:p>
              <a:r>
                <a:rPr lang="en-GB" dirty="0" err="1"/>
                <a:t>Paraisópolis</a:t>
              </a:r>
              <a:r>
                <a:rPr lang="en-GB" dirty="0"/>
                <a:t> favela and </a:t>
              </a:r>
              <a:r>
                <a:rPr lang="en-GB" dirty="0" err="1"/>
                <a:t>Morumbi</a:t>
              </a:r>
              <a:r>
                <a:rPr lang="en-GB" dirty="0"/>
                <a:t>, in São Paulo</a:t>
              </a:r>
            </a:p>
            <a:p>
              <a:r>
                <a:rPr lang="en-GB" dirty="0"/>
                <a:t>Photography by </a:t>
              </a:r>
              <a:r>
                <a:rPr lang="en-GB" dirty="0" err="1"/>
                <a:t>Tuca</a:t>
              </a:r>
              <a:r>
                <a:rPr lang="en-GB" dirty="0"/>
                <a:t> Vieira (the guardian)</a:t>
              </a:r>
            </a:p>
          </p:txBody>
        </p:sp>
      </p:grpSp>
    </p:spTree>
    <p:extLst>
      <p:ext uri="{BB962C8B-B14F-4D97-AF65-F5344CB8AC3E}">
        <p14:creationId xmlns:p14="http://schemas.microsoft.com/office/powerpoint/2010/main" val="343412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Introduction to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50325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93850"/>
            <a:ext cx="10322011" cy="4895850"/>
          </a:xfrm>
        </p:spPr>
        <p:txBody>
          <a:bodyPr>
            <a:normAutofit/>
          </a:bodyPr>
          <a:lstStyle/>
          <a:p>
            <a:r>
              <a:rPr lang="en-GB" dirty="0"/>
              <a:t>At the network level:</a:t>
            </a:r>
          </a:p>
          <a:p>
            <a:pPr marL="285750" indent="-285750">
              <a:buFont typeface="Arial" panose="020B0604020202020204" pitchFamily="34" charset="0"/>
              <a:buChar char="•"/>
            </a:pPr>
            <a:r>
              <a:rPr lang="en-GB" b="0" dirty="0"/>
              <a:t>Categorial unordered variable: = Modularity</a:t>
            </a:r>
          </a:p>
          <a:p>
            <a:pPr marL="569214" lvl="1" indent="-285750"/>
            <a:r>
              <a:rPr lang="en-GB" b="0" dirty="0"/>
              <a:t>(Actual links between edges between nodes of same type – expected number of links between nodes of same type)/number of links</a:t>
            </a:r>
          </a:p>
          <a:p>
            <a:pPr marL="285750" indent="-285750">
              <a:buFont typeface="Arial" panose="020B0604020202020204" pitchFamily="34" charset="0"/>
              <a:buChar char="•"/>
            </a:pPr>
            <a:r>
              <a:rPr lang="en-GB" b="0" dirty="0"/>
              <a:t>Continuous variable: Pearson’s correlation across edges.</a:t>
            </a:r>
          </a:p>
          <a:p>
            <a:r>
              <a:rPr lang="en-GB" sz="1400" b="0" i="1" dirty="0"/>
              <a:t>Mixing patterns in networks, Newman, Physical Review E, 67 026126, 2003</a:t>
            </a:r>
            <a:endParaRPr lang="en-GB" sz="1400" b="0" dirty="0"/>
          </a:p>
          <a:p>
            <a:endParaRPr lang="en-GB" b="0" dirty="0"/>
          </a:p>
          <a:p>
            <a:endParaRPr lang="en-GB" b="0" dirty="0"/>
          </a:p>
          <a:p>
            <a:endParaRPr lang="en-GB" b="0" dirty="0"/>
          </a:p>
          <a:p>
            <a:r>
              <a:rPr lang="en-GB" dirty="0"/>
              <a:t>At the local level:</a:t>
            </a:r>
            <a:endParaRPr lang="en-GB" b="0" dirty="0"/>
          </a:p>
          <a:p>
            <a:pPr marL="285750" indent="-285750">
              <a:buFont typeface="Arial" panose="020B0604020202020204" pitchFamily="34" charset="0"/>
              <a:buChar char="•"/>
            </a:pPr>
            <a:r>
              <a:rPr lang="en-GB" b="0" dirty="0"/>
              <a:t>Real networks can be locally assortative or disassortative</a:t>
            </a:r>
          </a:p>
          <a:p>
            <a:pPr marL="285750" indent="-285750">
              <a:buFont typeface="Arial" panose="020B0604020202020204" pitchFamily="34" charset="0"/>
              <a:buChar char="•"/>
            </a:pPr>
            <a:r>
              <a:rPr lang="en-GB" b="0" dirty="0"/>
              <a:t>Exercise: Draw a degree-assortative network</a:t>
            </a:r>
            <a:endParaRPr lang="en-GB" altLang="en-US" b="0" dirty="0"/>
          </a:p>
          <a:p>
            <a:r>
              <a:rPr lang="en-GB" sz="1400" b="0" i="1" dirty="0"/>
              <a:t>Multiscale mixing patterns in networks, Peel, </a:t>
            </a:r>
            <a:r>
              <a:rPr lang="en-GB" sz="1400" b="0" i="1" dirty="0" err="1"/>
              <a:t>Delvenne</a:t>
            </a:r>
            <a:r>
              <a:rPr lang="en-GB" sz="1400" b="0" i="1" dirty="0"/>
              <a:t> and </a:t>
            </a:r>
            <a:r>
              <a:rPr lang="en-GB" sz="1400" b="0" i="1" dirty="0" err="1"/>
              <a:t>Lambiotte</a:t>
            </a:r>
            <a:r>
              <a:rPr lang="en-GB" sz="1400" b="0" i="1" dirty="0"/>
              <a:t> (2018)</a:t>
            </a:r>
          </a:p>
          <a:p>
            <a:endParaRPr lang="en-US" altLang="en-US" b="0" i="1"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823025"/>
          </a:xfrm>
        </p:spPr>
        <p:txBody>
          <a:bodyPr/>
          <a:lstStyle/>
          <a:p>
            <a:r>
              <a:rPr lang="en-US" dirty="0" err="1"/>
              <a:t>Assortativity</a:t>
            </a:r>
            <a:r>
              <a:rPr lang="en-US" dirty="0"/>
              <a:t> (homophily)</a:t>
            </a:r>
            <a:endParaRPr lang="en-NL" dirty="0"/>
          </a:p>
        </p:txBody>
      </p:sp>
      <p:sp>
        <p:nvSpPr>
          <p:cNvPr id="10" name="TextBox 9">
            <a:extLst>
              <a:ext uri="{FF2B5EF4-FFF2-40B4-BE49-F238E27FC236}">
                <a16:creationId xmlns:a16="http://schemas.microsoft.com/office/drawing/2014/main" id="{BA42EF72-F395-BC79-4081-C7B8E2252976}"/>
              </a:ext>
            </a:extLst>
          </p:cNvPr>
          <p:cNvSpPr txBox="1"/>
          <p:nvPr/>
        </p:nvSpPr>
        <p:spPr>
          <a:xfrm>
            <a:off x="10360110" y="5988150"/>
            <a:ext cx="1676400" cy="307777"/>
          </a:xfrm>
          <a:prstGeom prst="rect">
            <a:avLst/>
          </a:prstGeom>
          <a:noFill/>
        </p:spPr>
        <p:txBody>
          <a:bodyPr wrap="square">
            <a:spAutoFit/>
          </a:bodyPr>
          <a:lstStyle/>
          <a:p>
            <a:r>
              <a:rPr lang="en-GB" sz="1400" dirty="0">
                <a:solidFill>
                  <a:schemeClr val="bg1">
                    <a:lumMod val="50000"/>
                  </a:schemeClr>
                </a:solidFill>
                <a:effectLst/>
                <a:latin typeface="Arial" panose="020B0604020202020204" pitchFamily="34" charset="0"/>
              </a:rPr>
              <a:t>Jiang et al (2016)</a:t>
            </a:r>
            <a:endParaRPr lang="en-NL" sz="1400" dirty="0">
              <a:solidFill>
                <a:schemeClr val="bg1">
                  <a:lumMod val="50000"/>
                </a:schemeClr>
              </a:solidFill>
            </a:endParaRPr>
          </a:p>
        </p:txBody>
      </p:sp>
      <p:pic>
        <p:nvPicPr>
          <p:cNvPr id="8" name="Picture 7">
            <a:extLst>
              <a:ext uri="{FF2B5EF4-FFF2-40B4-BE49-F238E27FC236}">
                <a16:creationId xmlns:a16="http://schemas.microsoft.com/office/drawing/2014/main" id="{72DD0F0D-30F7-79A8-312F-CCB5F9F3FF7A}"/>
              </a:ext>
            </a:extLst>
          </p:cNvPr>
          <p:cNvPicPr>
            <a:picLocks noChangeAspect="1"/>
          </p:cNvPicPr>
          <p:nvPr/>
        </p:nvPicPr>
        <p:blipFill>
          <a:blip r:embed="rId3"/>
          <a:stretch>
            <a:fillRect/>
          </a:stretch>
        </p:blipFill>
        <p:spPr>
          <a:xfrm>
            <a:off x="7126136" y="3792405"/>
            <a:ext cx="4684864" cy="2166281"/>
          </a:xfrm>
          <a:prstGeom prst="rect">
            <a:avLst/>
          </a:prstGeom>
        </p:spPr>
      </p:pic>
    </p:spTree>
    <p:extLst>
      <p:ext uri="{BB962C8B-B14F-4D97-AF65-F5344CB8AC3E}">
        <p14:creationId xmlns:p14="http://schemas.microsoft.com/office/powerpoint/2010/main" val="1702542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6311902" y="1354581"/>
            <a:ext cx="5743146" cy="5402816"/>
          </a:xfrm>
        </p:spPr>
        <p:txBody>
          <a:bodyPr>
            <a:normAutofit/>
          </a:bodyPr>
          <a:lstStyle/>
          <a:p>
            <a:r>
              <a:rPr lang="en-GB" altLang="en-US" b="0" i="1" dirty="0"/>
              <a:t>Networks are not random, they have heavy degree distributions</a:t>
            </a:r>
          </a:p>
          <a:p>
            <a:r>
              <a:rPr lang="en-US" altLang="en-US" b="0" dirty="0"/>
              <a:t>PDF (probability density function)</a:t>
            </a:r>
          </a:p>
          <a:p>
            <a:r>
              <a:rPr lang="en-US" altLang="en-US" b="0" dirty="0">
                <a:sym typeface="Wingdings" pitchFamily="2" charset="2"/>
              </a:rPr>
              <a:t> </a:t>
            </a:r>
            <a:r>
              <a:rPr lang="en-US" altLang="en-US" b="0" dirty="0"/>
              <a:t>Degree vs probability of degree </a:t>
            </a:r>
            <a:endParaRPr lang="en-US" altLang="en-US" b="0" dirty="0">
              <a:sym typeface="Wingdings" pitchFamily="2" charset="2"/>
            </a:endParaRPr>
          </a:p>
          <a:p>
            <a:pPr marL="285750" indent="-285750">
              <a:buFont typeface="Wingdings" pitchFamily="2" charset="2"/>
              <a:buChar char="à"/>
            </a:pPr>
            <a:r>
              <a:rPr lang="en-US" altLang="en-US" b="0" dirty="0">
                <a:sym typeface="Wingdings" pitchFamily="2" charset="2"/>
              </a:rPr>
              <a:t>Represented by histogram</a:t>
            </a:r>
          </a:p>
          <a:p>
            <a:pPr marL="285750" indent="-285750">
              <a:buFont typeface="Wingdings" pitchFamily="2" charset="2"/>
              <a:buChar char="à"/>
            </a:pPr>
            <a:endParaRPr lang="en-US" altLang="en-US" b="0" dirty="0"/>
          </a:p>
          <a:p>
            <a:r>
              <a:rPr lang="en-US" altLang="en-US" b="0" dirty="0"/>
              <a:t>Many possible mechanisms:</a:t>
            </a:r>
          </a:p>
          <a:p>
            <a:pPr marL="285750" indent="-285750">
              <a:buFont typeface="Arial" panose="020B0604020202020204" pitchFamily="34" charset="0"/>
              <a:buChar char="•"/>
            </a:pPr>
            <a:r>
              <a:rPr lang="en-US" altLang="en-US" b="0" dirty="0"/>
              <a:t>Multiplicative growth</a:t>
            </a:r>
          </a:p>
          <a:p>
            <a:pPr marL="285750" indent="-285750">
              <a:buFont typeface="Arial" panose="020B0604020202020204" pitchFamily="34" charset="0"/>
              <a:buChar char="•"/>
            </a:pPr>
            <a:r>
              <a:rPr lang="en-US" altLang="en-US" b="0" dirty="0"/>
              <a:t>Preferential attachment (Rich get richer, Mathew effect) </a:t>
            </a:r>
          </a:p>
          <a:p>
            <a:pPr marL="285750" indent="-285750">
              <a:buFont typeface="Arial" panose="020B0604020202020204" pitchFamily="34" charset="0"/>
              <a:buChar char="•"/>
            </a:pPr>
            <a:r>
              <a:rPr lang="en-US" altLang="en-US" b="0" dirty="0"/>
              <a:t>Copying models</a:t>
            </a:r>
          </a:p>
          <a:p>
            <a:endParaRPr lang="en-GB" altLang="en-US" b="0" i="1" dirty="0"/>
          </a:p>
          <a:p>
            <a:r>
              <a:rPr lang="en-GB" b="0" i="1" dirty="0"/>
              <a:t>Growing networks: https://</a:t>
            </a:r>
            <a:r>
              <a:rPr lang="en-GB" b="0" i="1" dirty="0" err="1"/>
              <a:t>www.stat.cmu.edu</a:t>
            </a:r>
            <a:r>
              <a:rPr lang="en-GB" b="0" i="1" dirty="0"/>
              <a:t>/~</a:t>
            </a:r>
            <a:r>
              <a:rPr lang="en-GB" b="0" i="1" dirty="0" err="1"/>
              <a:t>cshalizi</a:t>
            </a:r>
            <a:r>
              <a:rPr lang="en-GB" b="0" i="1" dirty="0"/>
              <a:t>/networks/16-1/lectures/08/</a:t>
            </a:r>
            <a:r>
              <a:rPr lang="en-GB" b="0" i="1" dirty="0" err="1"/>
              <a:t>li.pdf</a:t>
            </a:r>
            <a:endParaRPr lang="en-GB" altLang="en-US" b="0" i="1"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460494" y="626720"/>
            <a:ext cx="9910997" cy="1189038"/>
          </a:xfrm>
        </p:spPr>
        <p:txBody>
          <a:bodyPr/>
          <a:lstStyle/>
          <a:p>
            <a:r>
              <a:rPr lang="en-US" dirty="0"/>
              <a:t>Heavy tails / scale-free</a:t>
            </a:r>
            <a:endParaRPr lang="en-NL" dirty="0"/>
          </a:p>
        </p:txBody>
      </p:sp>
      <p:grpSp>
        <p:nvGrpSpPr>
          <p:cNvPr id="3" name="Group 2">
            <a:extLst>
              <a:ext uri="{FF2B5EF4-FFF2-40B4-BE49-F238E27FC236}">
                <a16:creationId xmlns:a16="http://schemas.microsoft.com/office/drawing/2014/main" id="{A2668FAF-946E-9E8D-8537-3B9843506D43}"/>
              </a:ext>
            </a:extLst>
          </p:cNvPr>
          <p:cNvGrpSpPr/>
          <p:nvPr/>
        </p:nvGrpSpPr>
        <p:grpSpPr>
          <a:xfrm>
            <a:off x="460494" y="1310481"/>
            <a:ext cx="5419606" cy="2740820"/>
            <a:chOff x="179859" y="1611978"/>
            <a:chExt cx="5743146" cy="2883263"/>
          </a:xfrm>
        </p:grpSpPr>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59" y="1611978"/>
              <a:ext cx="5743146" cy="28311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192050" y="4125909"/>
              <a:ext cx="1928733" cy="369332"/>
            </a:xfrm>
            <a:prstGeom prst="rect">
              <a:avLst/>
            </a:prstGeom>
            <a:noFill/>
          </p:spPr>
          <p:txBody>
            <a:bodyPr wrap="none" rtlCol="0">
              <a:spAutoFit/>
            </a:bodyPr>
            <a:lstStyle/>
            <a:p>
              <a:r>
                <a:rPr lang="en-NL" dirty="0"/>
                <a:t>Random network</a:t>
              </a:r>
            </a:p>
          </p:txBody>
        </p:sp>
      </p:grpSp>
      <p:grpSp>
        <p:nvGrpSpPr>
          <p:cNvPr id="5" name="Group 4">
            <a:extLst>
              <a:ext uri="{FF2B5EF4-FFF2-40B4-BE49-F238E27FC236}">
                <a16:creationId xmlns:a16="http://schemas.microsoft.com/office/drawing/2014/main" id="{8FFDA5DE-D4DE-FA6A-919D-BE22ADF8E903}"/>
              </a:ext>
            </a:extLst>
          </p:cNvPr>
          <p:cNvGrpSpPr/>
          <p:nvPr/>
        </p:nvGrpSpPr>
        <p:grpSpPr>
          <a:xfrm>
            <a:off x="460494" y="4066136"/>
            <a:ext cx="5419606" cy="2691261"/>
            <a:chOff x="192050" y="3915326"/>
            <a:chExt cx="5766376" cy="2847593"/>
          </a:xfrm>
        </p:grpSpPr>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50" y="3915326"/>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053F072-7CBF-12C1-B240-70447677A822}"/>
                </a:ext>
              </a:extLst>
            </p:cNvPr>
            <p:cNvSpPr txBox="1"/>
            <p:nvPr/>
          </p:nvSpPr>
          <p:spPr>
            <a:xfrm>
              <a:off x="192050" y="6393587"/>
              <a:ext cx="2108269" cy="369332"/>
            </a:xfrm>
            <a:prstGeom prst="rect">
              <a:avLst/>
            </a:prstGeom>
            <a:noFill/>
          </p:spPr>
          <p:txBody>
            <a:bodyPr wrap="none" rtlCol="0">
              <a:spAutoFit/>
            </a:bodyPr>
            <a:lstStyle/>
            <a:p>
              <a:r>
                <a:rPr lang="en-NL" dirty="0"/>
                <a:t>Scale-free network</a:t>
              </a:r>
            </a:p>
          </p:txBody>
        </p:sp>
      </p:grpSp>
    </p:spTree>
    <p:extLst>
      <p:ext uri="{BB962C8B-B14F-4D97-AF65-F5344CB8AC3E}">
        <p14:creationId xmlns:p14="http://schemas.microsoft.com/office/powerpoint/2010/main" val="38683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392511"/>
            <a:ext cx="10322011" cy="4182789"/>
          </a:xfrm>
        </p:spPr>
        <p:txBody>
          <a:bodyPr>
            <a:normAutofit/>
          </a:bodyPr>
          <a:lstStyle/>
          <a:p>
            <a:r>
              <a:rPr lang="en-US" altLang="en-US" b="0" dirty="0"/>
              <a:t>Most complex systems have </a:t>
            </a:r>
            <a:r>
              <a:rPr lang="en-US" altLang="en-US" dirty="0"/>
              <a:t>heavy tail distributions</a:t>
            </a:r>
          </a:p>
          <a:p>
            <a:r>
              <a:rPr lang="en-US" altLang="en-US" b="0" dirty="0"/>
              <a:t>Most real networks have heavy tail degree distributions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Heavy tails</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0A442FB8-6961-6668-F337-3012BBEC6FEC}"/>
              </a:ext>
            </a:extLst>
          </p:cNvPr>
          <p:cNvPicPr>
            <a:picLocks noChangeAspect="1"/>
          </p:cNvPicPr>
          <p:nvPr/>
        </p:nvPicPr>
        <p:blipFill>
          <a:blip r:embed="rId2"/>
          <a:stretch>
            <a:fillRect/>
          </a:stretch>
        </p:blipFill>
        <p:spPr>
          <a:xfrm>
            <a:off x="6699824" y="542459"/>
            <a:ext cx="5492176" cy="5773081"/>
          </a:xfrm>
          <a:prstGeom prst="rect">
            <a:avLst/>
          </a:prstGeom>
        </p:spPr>
      </p:pic>
      <p:sp>
        <p:nvSpPr>
          <p:cNvPr id="15" name="TextBox 14">
            <a:extLst>
              <a:ext uri="{FF2B5EF4-FFF2-40B4-BE49-F238E27FC236}">
                <a16:creationId xmlns:a16="http://schemas.microsoft.com/office/drawing/2014/main" id="{E5838E09-9DE8-CFE2-2EA6-8C94AFF84339}"/>
              </a:ext>
            </a:extLst>
          </p:cNvPr>
          <p:cNvSpPr txBox="1"/>
          <p:nvPr/>
        </p:nvSpPr>
        <p:spPr>
          <a:xfrm>
            <a:off x="6699824" y="6315540"/>
            <a:ext cx="2912977" cy="307777"/>
          </a:xfrm>
          <a:prstGeom prst="rect">
            <a:avLst/>
          </a:prstGeom>
          <a:noFill/>
        </p:spPr>
        <p:txBody>
          <a:bodyPr wrap="none" rtlCol="0">
            <a:spAutoFit/>
          </a:bodyPr>
          <a:lstStyle/>
          <a:p>
            <a:r>
              <a:rPr lang="en-GB" sz="1400" dirty="0" err="1">
                <a:solidFill>
                  <a:schemeClr val="bg1">
                    <a:lumMod val="50000"/>
                  </a:schemeClr>
                </a:solidFill>
              </a:rPr>
              <a:t>Clauset</a:t>
            </a:r>
            <a:r>
              <a:rPr lang="en-GB" sz="1400" dirty="0">
                <a:solidFill>
                  <a:schemeClr val="bg1">
                    <a:lumMod val="50000"/>
                  </a:schemeClr>
                </a:solidFill>
              </a:rPr>
              <a:t>, </a:t>
            </a:r>
            <a:r>
              <a:rPr lang="en-GB" sz="1400" dirty="0" err="1">
                <a:solidFill>
                  <a:schemeClr val="bg1">
                    <a:lumMod val="50000"/>
                  </a:schemeClr>
                </a:solidFill>
              </a:rPr>
              <a:t>Shalizi</a:t>
            </a:r>
            <a:r>
              <a:rPr lang="en-GB" sz="1400" dirty="0">
                <a:solidFill>
                  <a:schemeClr val="bg1">
                    <a:lumMod val="50000"/>
                  </a:schemeClr>
                </a:solidFill>
              </a:rPr>
              <a:t> &amp; Newman (2009)</a:t>
            </a:r>
            <a:endParaRPr lang="en-NL" sz="1400" dirty="0">
              <a:solidFill>
                <a:schemeClr val="bg1">
                  <a:lumMod val="50000"/>
                </a:schemeClr>
              </a:solidFill>
            </a:endParaRPr>
          </a:p>
        </p:txBody>
      </p:sp>
    </p:spTree>
    <p:extLst>
      <p:ext uri="{BB962C8B-B14F-4D97-AF65-F5344CB8AC3E}">
        <p14:creationId xmlns:p14="http://schemas.microsoft.com/office/powerpoint/2010/main" val="3503170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Robustness to failures</a:t>
            </a:r>
            <a:br>
              <a:rPr lang="en-US" dirty="0"/>
            </a:br>
            <a:r>
              <a:rPr lang="en-US" dirty="0"/>
              <a:t>Fragility to targeted attacks</a:t>
            </a:r>
            <a:endParaRPr lang="en-NL" dirty="0"/>
          </a:p>
        </p:txBody>
      </p:sp>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58" y="3317295"/>
            <a:ext cx="5743146" cy="28311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40" y="3309063"/>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310896" y="6139310"/>
            <a:ext cx="1928733" cy="369332"/>
          </a:xfrm>
          <a:prstGeom prst="rect">
            <a:avLst/>
          </a:prstGeom>
          <a:noFill/>
        </p:spPr>
        <p:txBody>
          <a:bodyPr wrap="none" rtlCol="0">
            <a:spAutoFit/>
          </a:bodyPr>
          <a:lstStyle/>
          <a:p>
            <a:r>
              <a:rPr lang="en-NL" dirty="0"/>
              <a:t>Random network</a:t>
            </a:r>
          </a:p>
        </p:txBody>
      </p:sp>
      <p:sp>
        <p:nvSpPr>
          <p:cNvPr id="20" name="TextBox 19">
            <a:extLst>
              <a:ext uri="{FF2B5EF4-FFF2-40B4-BE49-F238E27FC236}">
                <a16:creationId xmlns:a16="http://schemas.microsoft.com/office/drawing/2014/main" id="{C053F072-7CBF-12C1-B240-70447677A822}"/>
              </a:ext>
            </a:extLst>
          </p:cNvPr>
          <p:cNvSpPr txBox="1"/>
          <p:nvPr/>
        </p:nvSpPr>
        <p:spPr>
          <a:xfrm>
            <a:off x="6312740" y="6142039"/>
            <a:ext cx="2339102" cy="369332"/>
          </a:xfrm>
          <a:prstGeom prst="rect">
            <a:avLst/>
          </a:prstGeom>
          <a:noFill/>
        </p:spPr>
        <p:txBody>
          <a:bodyPr wrap="none" rtlCol="0">
            <a:spAutoFit/>
          </a:bodyPr>
          <a:lstStyle/>
          <a:p>
            <a:r>
              <a:rPr lang="en-NL" dirty="0"/>
              <a:t>Heavy-tailed network</a:t>
            </a:r>
          </a:p>
        </p:txBody>
      </p:sp>
    </p:spTree>
    <p:extLst>
      <p:ext uri="{BB962C8B-B14F-4D97-AF65-F5344CB8AC3E}">
        <p14:creationId xmlns:p14="http://schemas.microsoft.com/office/powerpoint/2010/main" val="2875387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Affiliation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356736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426841F-D259-E282-073C-F8EB5B6A1A6E}"/>
              </a:ext>
            </a:extLst>
          </p:cNvPr>
          <p:cNvSpPr>
            <a:spLocks noGrp="1"/>
          </p:cNvSpPr>
          <p:nvPr>
            <p:ph type="body" sz="quarter" idx="11"/>
          </p:nvPr>
        </p:nvSpPr>
        <p:spPr>
          <a:xfrm>
            <a:off x="6096000" y="1514250"/>
            <a:ext cx="5334000" cy="3670300"/>
          </a:xfrm>
        </p:spPr>
        <p:txBody>
          <a:bodyPr>
            <a:normAutofit/>
          </a:bodyPr>
          <a:lstStyle/>
          <a:p>
            <a:r>
              <a:rPr lang="en-NL" dirty="0"/>
              <a:t>How does the CBS newtorks look like?</a:t>
            </a:r>
            <a:endParaRPr lang="en-NL" b="0" dirty="0"/>
          </a:p>
          <a:p>
            <a:pPr marL="285750" indent="-285750">
              <a:buFont typeface="Wingdings" pitchFamily="2" charset="2"/>
              <a:buChar char="à"/>
            </a:pPr>
            <a:r>
              <a:rPr lang="en-NL" b="0" dirty="0">
                <a:sym typeface="Wingdings" pitchFamily="2" charset="2"/>
              </a:rPr>
              <a:t>Giant component  Most nodes are connected</a:t>
            </a:r>
          </a:p>
          <a:p>
            <a:pPr marL="285750" indent="-285750">
              <a:buFont typeface="Wingdings" pitchFamily="2" charset="2"/>
              <a:buChar char="à"/>
            </a:pPr>
            <a:r>
              <a:rPr lang="en-NL" b="0" dirty="0">
                <a:sym typeface="Wingdings" pitchFamily="2" charset="2"/>
              </a:rPr>
              <a:t>Small world  Small diameter</a:t>
            </a:r>
          </a:p>
          <a:p>
            <a:pPr marL="285750" indent="-285750">
              <a:buFont typeface="Wingdings" pitchFamily="2" charset="2"/>
              <a:buChar char="à"/>
            </a:pPr>
            <a:r>
              <a:rPr lang="en-NL" b="0" dirty="0"/>
              <a:t>Low density </a:t>
            </a:r>
            <a:r>
              <a:rPr lang="en-NL" b="0" dirty="0">
                <a:sym typeface="Wingdings" pitchFamily="2" charset="2"/>
              </a:rPr>
              <a:t> Low average degree</a:t>
            </a:r>
          </a:p>
          <a:p>
            <a:pPr marL="285750" indent="-285750">
              <a:buFont typeface="Wingdings" pitchFamily="2" charset="2"/>
              <a:buChar char="à"/>
            </a:pPr>
            <a:r>
              <a:rPr lang="en-NL" b="0" dirty="0">
                <a:sym typeface="Wingdings" pitchFamily="2" charset="2"/>
              </a:rPr>
              <a:t>Form cliques! (high clustering/transitivity)</a:t>
            </a:r>
          </a:p>
          <a:p>
            <a:pPr marL="285750" indent="-285750">
              <a:buFont typeface="Wingdings" pitchFamily="2" charset="2"/>
              <a:buChar char="à"/>
            </a:pPr>
            <a:r>
              <a:rPr lang="en-NL" b="0" dirty="0">
                <a:sym typeface="Wingdings" pitchFamily="2" charset="2"/>
              </a:rPr>
              <a:t>Assortative (homophilic)</a:t>
            </a:r>
          </a:p>
          <a:p>
            <a:pPr marL="285750" indent="-285750">
              <a:buFont typeface="Wingdings" pitchFamily="2" charset="2"/>
              <a:buChar char="à"/>
            </a:pPr>
            <a:r>
              <a:rPr lang="en-NL" b="0" dirty="0">
                <a:sym typeface="Wingdings" pitchFamily="2" charset="2"/>
              </a:rPr>
              <a:t>Heavy tail distributions</a:t>
            </a:r>
          </a:p>
          <a:p>
            <a:pPr marL="285750" indent="-285750">
              <a:buFont typeface="Wingdings" pitchFamily="2" charset="2"/>
              <a:buChar char="à"/>
            </a:pPr>
            <a:endParaRPr lang="en-NL" b="0" dirty="0">
              <a:sym typeface="Wingdings" pitchFamily="2" charset="2"/>
            </a:endParaRPr>
          </a:p>
        </p:txBody>
      </p:sp>
      <p:grpSp>
        <p:nvGrpSpPr>
          <p:cNvPr id="35" name="Group 34">
            <a:extLst>
              <a:ext uri="{FF2B5EF4-FFF2-40B4-BE49-F238E27FC236}">
                <a16:creationId xmlns:a16="http://schemas.microsoft.com/office/drawing/2014/main" id="{3B7BD4FF-CDB7-1684-ECD7-0ED14F0F7C6B}"/>
              </a:ext>
            </a:extLst>
          </p:cNvPr>
          <p:cNvGrpSpPr/>
          <p:nvPr/>
        </p:nvGrpSpPr>
        <p:grpSpPr>
          <a:xfrm>
            <a:off x="463435" y="1155700"/>
            <a:ext cx="5010265" cy="5295653"/>
            <a:chOff x="463435" y="1947061"/>
            <a:chExt cx="4534173" cy="4504292"/>
          </a:xfrm>
        </p:grpSpPr>
        <p:sp>
          <p:nvSpPr>
            <p:cNvPr id="18" name="Oval 17">
              <a:extLst>
                <a:ext uri="{FF2B5EF4-FFF2-40B4-BE49-F238E27FC236}">
                  <a16:creationId xmlns:a16="http://schemas.microsoft.com/office/drawing/2014/main" id="{A48F82DB-FD61-8B64-5211-0D36274D35E0}"/>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9" name="Oval 18">
              <a:extLst>
                <a:ext uri="{FF2B5EF4-FFF2-40B4-BE49-F238E27FC236}">
                  <a16:creationId xmlns:a16="http://schemas.microsoft.com/office/drawing/2014/main" id="{5E5175E4-9115-5ECD-82A0-DA8EE30855A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0" name="Oval 19">
              <a:extLst>
                <a:ext uri="{FF2B5EF4-FFF2-40B4-BE49-F238E27FC236}">
                  <a16:creationId xmlns:a16="http://schemas.microsoft.com/office/drawing/2014/main" id="{1DAEF222-7B1A-299E-1E60-FB00CBE2D0A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1" name="Straight Arrow Connector 20">
              <a:extLst>
                <a:ext uri="{FF2B5EF4-FFF2-40B4-BE49-F238E27FC236}">
                  <a16:creationId xmlns:a16="http://schemas.microsoft.com/office/drawing/2014/main" id="{9BF906D2-EA93-19BC-CB87-D34290BF92F5}"/>
                </a:ext>
              </a:extLst>
            </p:cNvPr>
            <p:cNvCxnSpPr>
              <a:cxnSpLocks/>
              <a:stCxn id="24" idx="2"/>
              <a:endCxn id="19"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ABB6A3-B06E-6196-512F-C4B8538CA334}"/>
                </a:ext>
              </a:extLst>
            </p:cNvPr>
            <p:cNvCxnSpPr>
              <a:cxnSpLocks/>
              <a:stCxn id="18" idx="6"/>
              <a:endCxn id="24"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DEA3A7E-9FB2-87DC-F9FD-7AE3D28443B0}"/>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24" name="Oval 23">
              <a:extLst>
                <a:ext uri="{FF2B5EF4-FFF2-40B4-BE49-F238E27FC236}">
                  <a16:creationId xmlns:a16="http://schemas.microsoft.com/office/drawing/2014/main" id="{6531F59D-4786-BD99-90DD-24D6A4389973}"/>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25" name="Straight Arrow Connector 24">
              <a:extLst>
                <a:ext uri="{FF2B5EF4-FFF2-40B4-BE49-F238E27FC236}">
                  <a16:creationId xmlns:a16="http://schemas.microsoft.com/office/drawing/2014/main" id="{704DDFE5-D9C2-A339-9CC4-C65F03B9753C}"/>
                </a:ext>
              </a:extLst>
            </p:cNvPr>
            <p:cNvCxnSpPr>
              <a:cxnSpLocks/>
              <a:stCxn id="27" idx="2"/>
              <a:endCxn id="23"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E03F4B-ED5D-126E-4BD4-96DFEFF65532}"/>
                </a:ext>
              </a:extLst>
            </p:cNvPr>
            <p:cNvCxnSpPr>
              <a:cxnSpLocks/>
              <a:stCxn id="20" idx="6"/>
              <a:endCxn id="27"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CA9C5F7-5E07-04C5-D863-F6B94DBEDC8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28" name="Oval 27">
              <a:extLst>
                <a:ext uri="{FF2B5EF4-FFF2-40B4-BE49-F238E27FC236}">
                  <a16:creationId xmlns:a16="http://schemas.microsoft.com/office/drawing/2014/main" id="{607A675A-6F88-7971-0A3C-8B6B62FF2BA6}"/>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29" name="Oval 28">
              <a:extLst>
                <a:ext uri="{FF2B5EF4-FFF2-40B4-BE49-F238E27FC236}">
                  <a16:creationId xmlns:a16="http://schemas.microsoft.com/office/drawing/2014/main" id="{94B296D2-7179-2AD8-3620-C818EA98D1B6}"/>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30" name="Straight Arrow Connector 29">
              <a:extLst>
                <a:ext uri="{FF2B5EF4-FFF2-40B4-BE49-F238E27FC236}">
                  <a16:creationId xmlns:a16="http://schemas.microsoft.com/office/drawing/2014/main" id="{037229F1-A4E6-8D98-6A50-02BA339BBC5F}"/>
                </a:ext>
              </a:extLst>
            </p:cNvPr>
            <p:cNvCxnSpPr>
              <a:cxnSpLocks/>
              <a:stCxn id="23" idx="2"/>
              <a:endCxn id="29"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707BAF-4168-3A91-FBC2-E69114A94464}"/>
                </a:ext>
              </a:extLst>
            </p:cNvPr>
            <p:cNvCxnSpPr>
              <a:cxnSpLocks/>
              <a:stCxn id="20" idx="2"/>
              <a:endCxn id="29"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22EDCC-0ABE-7EA5-7A50-7719B99184CC}"/>
                </a:ext>
              </a:extLst>
            </p:cNvPr>
            <p:cNvCxnSpPr>
              <a:cxnSpLocks/>
              <a:stCxn id="18" idx="2"/>
              <a:endCxn id="29"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49542A-90EE-F652-5BA5-5D4484D9834E}"/>
                </a:ext>
              </a:extLst>
            </p:cNvPr>
            <p:cNvCxnSpPr>
              <a:cxnSpLocks/>
              <a:stCxn id="19" idx="2"/>
              <a:endCxn id="28"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8F1D2F0-D9F4-35D1-7272-7E32B42C30E9}"/>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spTree>
    <p:extLst>
      <p:ext uri="{BB962C8B-B14F-4D97-AF65-F5344CB8AC3E}">
        <p14:creationId xmlns:p14="http://schemas.microsoft.com/office/powerpoint/2010/main" val="3104243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Types of analysis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They should fit your research question</a:t>
            </a:r>
          </a:p>
        </p:txBody>
      </p:sp>
    </p:spTree>
    <p:extLst>
      <p:ext uri="{BB962C8B-B14F-4D97-AF65-F5344CB8AC3E}">
        <p14:creationId xmlns:p14="http://schemas.microsoft.com/office/powerpoint/2010/main" val="28667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r>
              <a:rPr lang="en-US" altLang="en-US" b="0" dirty="0"/>
              <a:t>Describe the network characteristics </a:t>
            </a:r>
            <a:r>
              <a:rPr lang="en-GB" altLang="en-US" b="0" dirty="0"/>
              <a:t> (density, diameter, average degree, clustering, etc)</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025063" cy="1189038"/>
          </a:xfrm>
        </p:spPr>
        <p:txBody>
          <a:bodyPr/>
          <a:lstStyle/>
          <a:p>
            <a:r>
              <a:rPr lang="en-US" dirty="0"/>
              <a:t>Types of analysis: Descriptive statistics</a:t>
            </a:r>
            <a:endParaRPr lang="en-NL" dirty="0"/>
          </a:p>
        </p:txBody>
      </p:sp>
    </p:spTree>
    <p:extLst>
      <p:ext uri="{BB962C8B-B14F-4D97-AF65-F5344CB8AC3E}">
        <p14:creationId xmlns:p14="http://schemas.microsoft.com/office/powerpoint/2010/main" val="4173407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689101"/>
            <a:ext cx="10668001" cy="4876800"/>
          </a:xfrm>
        </p:spPr>
        <p:txBody>
          <a:bodyPr>
            <a:normAutofit/>
          </a:bodyPr>
          <a:lstStyle/>
          <a:p>
            <a:r>
              <a:rPr lang="en-US" altLang="en-US" b="0" dirty="0"/>
              <a:t>What are the most important nodes in the network?</a:t>
            </a:r>
          </a:p>
          <a:p>
            <a:r>
              <a:rPr lang="en-US" altLang="en-US" b="0" dirty="0"/>
              <a:t>• The one with more connections </a:t>
            </a:r>
            <a:r>
              <a:rPr lang="en-US" altLang="en-US" b="0" dirty="0" err="1"/>
              <a:t>à</a:t>
            </a:r>
            <a:r>
              <a:rPr lang="en-US" altLang="en-US" b="0" dirty="0"/>
              <a:t> Degree centrality</a:t>
            </a:r>
          </a:p>
          <a:p>
            <a:r>
              <a:rPr lang="en-US" altLang="en-US" b="0" dirty="0"/>
              <a:t>• The one linked to more important neighbors </a:t>
            </a:r>
            <a:r>
              <a:rPr lang="en-US" altLang="en-US" b="0" dirty="0" err="1"/>
              <a:t>à</a:t>
            </a:r>
            <a:r>
              <a:rPr lang="en-US" altLang="en-US" b="0" dirty="0"/>
              <a:t> </a:t>
            </a:r>
            <a:r>
              <a:rPr lang="en-US" altLang="en-US" b="0" dirty="0" err="1"/>
              <a:t>Pagerank</a:t>
            </a:r>
            <a:r>
              <a:rPr lang="en-US" altLang="en-US" b="0" dirty="0"/>
              <a:t> / Eigenvector / Katz centrality</a:t>
            </a:r>
          </a:p>
          <a:p>
            <a:r>
              <a:rPr lang="en-US" altLang="en-US" b="0" dirty="0"/>
              <a:t>• The one closest to all other nodes </a:t>
            </a:r>
            <a:r>
              <a:rPr lang="en-US" altLang="en-US" b="0" dirty="0" err="1"/>
              <a:t>à</a:t>
            </a:r>
            <a:r>
              <a:rPr lang="en-US" altLang="en-US" b="0" dirty="0"/>
              <a:t> Closeness centrality</a:t>
            </a:r>
          </a:p>
          <a:p>
            <a:r>
              <a:rPr lang="en-US" altLang="en-US" b="0" dirty="0"/>
              <a:t>• The ones that act as brokerage? </a:t>
            </a:r>
            <a:r>
              <a:rPr lang="en-US" altLang="en-US" b="0" dirty="0" err="1"/>
              <a:t>à</a:t>
            </a:r>
            <a:r>
              <a:rPr lang="en-US" altLang="en-US" b="0" dirty="0"/>
              <a:t> </a:t>
            </a:r>
            <a:r>
              <a:rPr lang="en-US" altLang="en-US" b="0" dirty="0" err="1"/>
              <a:t>Betweeness</a:t>
            </a:r>
            <a:r>
              <a:rPr lang="en-US" altLang="en-US" b="0" dirty="0"/>
              <a:t> centrality</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Types of analysis: Centralities</a:t>
            </a:r>
            <a:endParaRPr lang="en-NL" dirty="0"/>
          </a:p>
        </p:txBody>
      </p:sp>
    </p:spTree>
    <p:extLst>
      <p:ext uri="{BB962C8B-B14F-4D97-AF65-F5344CB8AC3E}">
        <p14:creationId xmlns:p14="http://schemas.microsoft.com/office/powerpoint/2010/main" val="537940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6F8F02-9D3F-A7AE-922E-83DBCE401715}"/>
              </a:ext>
            </a:extLst>
          </p:cNvPr>
          <p:cNvSpPr>
            <a:spLocks noGrp="1"/>
          </p:cNvSpPr>
          <p:nvPr>
            <p:ph type="body" sz="quarter" idx="11"/>
          </p:nvPr>
        </p:nvSpPr>
        <p:spPr>
          <a:xfrm>
            <a:off x="762000" y="313161"/>
            <a:ext cx="10594848" cy="5154676"/>
          </a:xfrm>
        </p:spPr>
        <p:txBody>
          <a:bodyPr/>
          <a:lstStyle/>
          <a:p>
            <a:r>
              <a:rPr lang="en-NL" b="0" dirty="0"/>
              <a:t>Use a centrality measure that fits your theory, not the one that gives you the best results</a:t>
            </a:r>
          </a:p>
          <a:p>
            <a:r>
              <a:rPr lang="en-GB" b="0" dirty="0"/>
              <a:t>Consider what is the objective  (e.g. is it to enable low-income individuals to increase their social capital?) </a:t>
            </a:r>
            <a:r>
              <a:rPr lang="en-GB" b="0" i="1" dirty="0"/>
              <a:t>(https://</a:t>
            </a:r>
            <a:r>
              <a:rPr lang="en-GB" b="0" i="1" dirty="0" err="1"/>
              <a:t>petterhol.me</a:t>
            </a:r>
            <a:r>
              <a:rPr lang="en-GB" b="0" i="1" dirty="0"/>
              <a:t>/2019/01/11/the-importance-of-being-earnest-about-node-importance/)</a:t>
            </a:r>
          </a:p>
          <a:p>
            <a:endParaRPr lang="en-NL" b="0" dirty="0"/>
          </a:p>
        </p:txBody>
      </p:sp>
      <p:pic>
        <p:nvPicPr>
          <p:cNvPr id="15362" name="Picture 2">
            <a:extLst>
              <a:ext uri="{FF2B5EF4-FFF2-40B4-BE49-F238E27FC236}">
                <a16:creationId xmlns:a16="http://schemas.microsoft.com/office/drawing/2014/main" id="{C723566D-49AF-767F-9C5E-212A5BE2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52" y="1288563"/>
            <a:ext cx="10094468" cy="546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40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endParaRPr lang="en-US" altLang="en-US" dirty="0"/>
          </a:p>
          <a:p>
            <a:r>
              <a:rPr lang="en-US" altLang="en-US" b="0" dirty="0"/>
              <a:t>Mathematical representation of the relationships (edges) between entities (nodes)</a:t>
            </a:r>
          </a:p>
          <a:p>
            <a:endParaRPr lang="en-US" altLang="en-US" dirty="0"/>
          </a:p>
          <a:p>
            <a:endParaRPr lang="en-US" altLang="en-US" dirty="0"/>
          </a:p>
          <a:p>
            <a:r>
              <a:rPr lang="en-US" altLang="en-US" b="0" dirty="0"/>
              <a:t>The most important question to ask yourself: </a:t>
            </a:r>
          </a:p>
          <a:p>
            <a:r>
              <a:rPr lang="en-GB" dirty="0"/>
              <a:t>What are the nodes and what are the edges? </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What is a network?</a:t>
            </a:r>
            <a:endParaRPr lang="en-NL" dirty="0"/>
          </a:p>
        </p:txBody>
      </p:sp>
      <p:pic>
        <p:nvPicPr>
          <p:cNvPr id="7" name="Picture 6">
            <a:extLst>
              <a:ext uri="{FF2B5EF4-FFF2-40B4-BE49-F238E27FC236}">
                <a16:creationId xmlns:a16="http://schemas.microsoft.com/office/drawing/2014/main" id="{86139AC5-1D61-A459-E34F-1A585105EB69}"/>
              </a:ext>
            </a:extLst>
          </p:cNvPr>
          <p:cNvPicPr>
            <a:picLocks noChangeAspect="1"/>
          </p:cNvPicPr>
          <p:nvPr/>
        </p:nvPicPr>
        <p:blipFill rotWithShape="1">
          <a:blip r:embed="rId3"/>
          <a:srcRect r="25241"/>
          <a:stretch/>
        </p:blipFill>
        <p:spPr>
          <a:xfrm>
            <a:off x="8182320" y="2570870"/>
            <a:ext cx="3766663" cy="3817574"/>
          </a:xfrm>
          <a:prstGeom prst="rect">
            <a:avLst/>
          </a:prstGeom>
        </p:spPr>
      </p:pic>
    </p:spTree>
    <p:extLst>
      <p:ext uri="{BB962C8B-B14F-4D97-AF65-F5344CB8AC3E}">
        <p14:creationId xmlns:p14="http://schemas.microsoft.com/office/powerpoint/2010/main" val="2609133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4999"/>
            <a:ext cx="10668001" cy="4237039"/>
          </a:xfrm>
        </p:spPr>
        <p:txBody>
          <a:bodyPr>
            <a:normAutofit/>
          </a:bodyPr>
          <a:lstStyle/>
          <a:p>
            <a:r>
              <a:rPr lang="en-US" altLang="en-US" b="0" dirty="0"/>
              <a:t>Calculate node-level features:</a:t>
            </a:r>
          </a:p>
          <a:p>
            <a:pPr marL="285750" indent="-285750">
              <a:buFontTx/>
              <a:buChar char="-"/>
            </a:pPr>
            <a:r>
              <a:rPr lang="en-US" b="0" dirty="0"/>
              <a:t>Centrality</a:t>
            </a:r>
          </a:p>
          <a:p>
            <a:pPr marL="285750" indent="-285750">
              <a:buFontTx/>
              <a:buChar char="-"/>
            </a:pPr>
            <a:r>
              <a:rPr lang="en-US" b="0" dirty="0"/>
              <a:t>Local clustering (transitivity / </a:t>
            </a:r>
            <a:r>
              <a:rPr lang="en-US" b="0" dirty="0" err="1"/>
              <a:t>embededness</a:t>
            </a:r>
            <a:r>
              <a:rPr lang="en-US" b="0" dirty="0"/>
              <a:t>)</a:t>
            </a:r>
          </a:p>
          <a:p>
            <a:pPr marL="285750" indent="-285750">
              <a:buFontTx/>
              <a:buChar char="-"/>
            </a:pPr>
            <a:r>
              <a:rPr lang="en-US" b="0" dirty="0"/>
              <a:t>Local reciprocity</a:t>
            </a:r>
          </a:p>
          <a:p>
            <a:pPr marL="285750" indent="-285750">
              <a:buFontTx/>
              <a:buChar char="-"/>
            </a:pPr>
            <a:r>
              <a:rPr lang="en-US" b="0" dirty="0"/>
              <a:t>Local </a:t>
            </a:r>
            <a:r>
              <a:rPr lang="en-US" b="0" dirty="0" err="1"/>
              <a:t>assortativity</a:t>
            </a:r>
            <a:r>
              <a:rPr lang="en-US" b="0" dirty="0"/>
              <a:t> (homophily)</a:t>
            </a:r>
          </a:p>
          <a:p>
            <a:pPr marL="285750" indent="-285750">
              <a:buFontTx/>
              <a:buChar char="-"/>
            </a:pPr>
            <a:r>
              <a:rPr lang="en-US" b="0" dirty="0"/>
              <a:t>… </a:t>
            </a:r>
          </a:p>
          <a:p>
            <a:pPr marL="285750" indent="-285750">
              <a:buFontTx/>
              <a:buChar char="-"/>
            </a:pPr>
            <a:r>
              <a:rPr lang="en-US" b="0" dirty="0"/>
              <a:t>Include in your model (e.g. a regression)</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046208" cy="1189038"/>
          </a:xfrm>
        </p:spPr>
        <p:txBody>
          <a:bodyPr/>
          <a:lstStyle/>
          <a:p>
            <a:r>
              <a:rPr lang="en-US" dirty="0"/>
              <a:t>Types of analysis: Node-level regression</a:t>
            </a:r>
            <a:endParaRPr lang="en-NL" dirty="0"/>
          </a:p>
        </p:txBody>
      </p:sp>
    </p:spTree>
    <p:extLst>
      <p:ext uri="{BB962C8B-B14F-4D97-AF65-F5344CB8AC3E}">
        <p14:creationId xmlns:p14="http://schemas.microsoft.com/office/powerpoint/2010/main" val="3744326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994400" y="1765298"/>
            <a:ext cx="5871465" cy="4775201"/>
          </a:xfrm>
        </p:spPr>
        <p:txBody>
          <a:bodyPr>
            <a:normAutofit/>
          </a:bodyPr>
          <a:lstStyle/>
          <a:p>
            <a:r>
              <a:rPr lang="en-US" altLang="en-US" dirty="0"/>
              <a:t>What clusters of nodes can we find in the network?</a:t>
            </a:r>
          </a:p>
          <a:p>
            <a:endParaRPr lang="en-US" altLang="en-US" b="0" dirty="0"/>
          </a:p>
          <a:p>
            <a:r>
              <a:rPr lang="en-GB" b="0" dirty="0"/>
              <a:t>“It is standard practice to treat some observed discrete-valued node attributes, or metadata, as ground truth. </a:t>
            </a:r>
            <a:r>
              <a:rPr lang="en-GB" dirty="0"/>
              <a:t>We show that metadata are not the same as ground truth and that treating them as such induces severe theoretical and practical problems</a:t>
            </a:r>
            <a:r>
              <a:rPr lang="en-GB" b="0" dirty="0"/>
              <a:t>. We prove that no algorithm can uniquely solve community detection, and we prove a general No Free Lunch theorem for community detection, which implies that there can be no algorithm that is optimal for all possible community detection tasks” </a:t>
            </a:r>
            <a:r>
              <a:rPr lang="en-US" altLang="en-US" b="0" i="1" dirty="0"/>
              <a:t>(Peel, </a:t>
            </a:r>
            <a:r>
              <a:rPr lang="en-US" altLang="en-US" b="0" i="1" dirty="0" err="1"/>
              <a:t>Larremore</a:t>
            </a:r>
            <a:r>
              <a:rPr lang="en-US" altLang="en-US" b="0" i="1" dirty="0"/>
              <a:t>, </a:t>
            </a:r>
            <a:r>
              <a:rPr lang="en-US" altLang="en-US" b="0" i="1" dirty="0" err="1"/>
              <a:t>Clauset</a:t>
            </a:r>
            <a:r>
              <a:rPr lang="en-US" altLang="en-US" b="0" i="1" dirty="0"/>
              <a:t>, 2017)</a:t>
            </a:r>
            <a:endParaRPr lang="en-US" altLang="en-US" b="0" dirty="0"/>
          </a:p>
          <a:p>
            <a:endParaRPr lang="en-GB" b="0" dirty="0"/>
          </a:p>
          <a:p>
            <a:r>
              <a:rPr lang="en-GB" dirty="0"/>
              <a:t>Stochastic </a:t>
            </a:r>
            <a:r>
              <a:rPr lang="en-GB" dirty="0" err="1"/>
              <a:t>Blockmodels</a:t>
            </a:r>
            <a:r>
              <a:rPr lang="en-GB" b="0" dirty="0"/>
              <a:t> (Harrison White, structural equivalence, core-periphery)</a:t>
            </a:r>
          </a:p>
          <a:p>
            <a:r>
              <a:rPr lang="en-GB" dirty="0"/>
              <a:t>Modularity minimization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322010" cy="1189038"/>
          </a:xfrm>
        </p:spPr>
        <p:txBody>
          <a:bodyPr/>
          <a:lstStyle/>
          <a:p>
            <a:r>
              <a:rPr lang="en-US" dirty="0"/>
              <a:t>Types of analysis: Community detection</a:t>
            </a:r>
            <a:endParaRPr lang="en-NL" dirty="0"/>
          </a:p>
        </p:txBody>
      </p:sp>
      <p:pic>
        <p:nvPicPr>
          <p:cNvPr id="14338" name="Picture 2">
            <a:extLst>
              <a:ext uri="{FF2B5EF4-FFF2-40B4-BE49-F238E27FC236}">
                <a16:creationId xmlns:a16="http://schemas.microsoft.com/office/drawing/2014/main" id="{D10C50C2-FA65-E2EF-4AF9-EF1D7D80E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42" y="1765299"/>
            <a:ext cx="5369443"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644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Find overrepresented patterns </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Motif detection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762000" y="5701537"/>
            <a:ext cx="7225055" cy="369332"/>
          </a:xfrm>
          <a:prstGeom prst="rect">
            <a:avLst/>
          </a:prstGeom>
          <a:noFill/>
        </p:spPr>
        <p:txBody>
          <a:bodyPr wrap="none" rtlCol="0">
            <a:spAutoFit/>
          </a:bodyPr>
          <a:lstStyle/>
          <a:p>
            <a:r>
              <a:rPr lang="en-NL" i="1" dirty="0"/>
              <a:t>Feed-forward loop (</a:t>
            </a:r>
            <a:r>
              <a:rPr lang="en-GB" i="1" dirty="0"/>
              <a:t>https://</a:t>
            </a:r>
            <a:r>
              <a:rPr lang="en-GB" i="1" dirty="0" err="1"/>
              <a:t>biologicalmodeling.org</a:t>
            </a:r>
            <a:r>
              <a:rPr lang="en-GB" i="1" dirty="0"/>
              <a:t>/motifs/feedforward)</a:t>
            </a:r>
            <a:endParaRPr lang="en-NL" i="1" dirty="0"/>
          </a:p>
        </p:txBody>
      </p:sp>
      <p:pic>
        <p:nvPicPr>
          <p:cNvPr id="16388" name="Picture 4" descr="image-center">
            <a:extLst>
              <a:ext uri="{FF2B5EF4-FFF2-40B4-BE49-F238E27FC236}">
                <a16:creationId xmlns:a16="http://schemas.microsoft.com/office/drawing/2014/main" id="{6765CC10-0214-87CC-528F-4963D45DC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00" y="2132837"/>
            <a:ext cx="76200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998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Networks are rarely complete</a:t>
            </a:r>
          </a:p>
          <a:p>
            <a:r>
              <a:rPr lang="en-US" b="0" dirty="0"/>
              <a:t>Link prediction approach: Approaches such as triangle closure</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Link/metadata prediction</a:t>
            </a:r>
            <a:endParaRPr lang="en-NL" dirty="0"/>
          </a:p>
        </p:txBody>
      </p:sp>
      <p:pic>
        <p:nvPicPr>
          <p:cNvPr id="16386" name="Picture 2" descr="Figure 1">
            <a:extLst>
              <a:ext uri="{FF2B5EF4-FFF2-40B4-BE49-F238E27FC236}">
                <a16:creationId xmlns:a16="http://schemas.microsoft.com/office/drawing/2014/main" id="{CDD75510-7773-B442-D376-70E971166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72" y="2620771"/>
            <a:ext cx="7257444" cy="36703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CA42B7-7AD1-57BD-04C6-3AD99E497C04}"/>
              </a:ext>
            </a:extLst>
          </p:cNvPr>
          <p:cNvSpPr txBox="1"/>
          <p:nvPr/>
        </p:nvSpPr>
        <p:spPr>
          <a:xfrm>
            <a:off x="769272" y="6291071"/>
            <a:ext cx="1587294" cy="307777"/>
          </a:xfrm>
          <a:prstGeom prst="rect">
            <a:avLst/>
          </a:prstGeom>
          <a:noFill/>
        </p:spPr>
        <p:txBody>
          <a:bodyPr wrap="none" rtlCol="0">
            <a:spAutoFit/>
          </a:bodyPr>
          <a:lstStyle/>
          <a:p>
            <a:r>
              <a:rPr lang="en-NL" sz="1400" dirty="0">
                <a:solidFill>
                  <a:schemeClr val="bg1">
                    <a:lumMod val="50000"/>
                  </a:schemeClr>
                </a:solidFill>
              </a:rPr>
              <a:t>Ahmad et al 2020</a:t>
            </a:r>
          </a:p>
        </p:txBody>
      </p:sp>
    </p:spTree>
    <p:extLst>
      <p:ext uri="{BB962C8B-B14F-4D97-AF65-F5344CB8AC3E}">
        <p14:creationId xmlns:p14="http://schemas.microsoft.com/office/powerpoint/2010/main" val="183089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10081"/>
            <a:ext cx="10322011" cy="3670300"/>
          </a:xfrm>
        </p:spPr>
        <p:txBody>
          <a:bodyPr>
            <a:normAutofit/>
          </a:bodyPr>
          <a:lstStyle/>
          <a:p>
            <a:r>
              <a:rPr lang="en-US" altLang="en-US" b="0" dirty="0"/>
              <a:t>Network from co-occurrences</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normAutofit/>
          </a:bodyPr>
          <a:lstStyle/>
          <a:p>
            <a:r>
              <a:rPr lang="en-US" dirty="0"/>
              <a:t>Types of analysis: Network reconstruction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5535896" y="5451626"/>
            <a:ext cx="3865785" cy="1200329"/>
          </a:xfrm>
          <a:prstGeom prst="rect">
            <a:avLst/>
          </a:prstGeom>
          <a:noFill/>
        </p:spPr>
        <p:txBody>
          <a:bodyPr wrap="square" rtlCol="0">
            <a:spAutoFit/>
          </a:bodyPr>
          <a:lstStyle/>
          <a:p>
            <a:endParaRPr lang="en-GB" dirty="0">
              <a:solidFill>
                <a:schemeClr val="bg1">
                  <a:lumMod val="50000"/>
                </a:schemeClr>
              </a:solidFill>
            </a:endParaRPr>
          </a:p>
          <a:p>
            <a:r>
              <a:rPr lang="en-GB" i="1" dirty="0">
                <a:solidFill>
                  <a:schemeClr val="bg1">
                    <a:lumMod val="50000"/>
                  </a:schemeClr>
                </a:solidFill>
              </a:rPr>
              <a:t>Network Reconstruction and Community Detection from Dynamics, Peixoto 2019</a:t>
            </a:r>
          </a:p>
        </p:txBody>
      </p:sp>
      <p:pic>
        <p:nvPicPr>
          <p:cNvPr id="1026" name="Picture 2" descr="Figure 4. Reconstruction of the interactions between members of the lower house of the Brazilian congress from the voting patterns of the 2007-2011 session, according to the Ising model. (a) Voting behavior of deputies, (b) Reconstructed network and inferred groups. The edge thickness shows the posterior probability for each edge, and the color the magnitude of the coupling Jij . The labels show the most frequent party membership for each group.">
            <a:extLst>
              <a:ext uri="{FF2B5EF4-FFF2-40B4-BE49-F238E27FC236}">
                <a16:creationId xmlns:a16="http://schemas.microsoft.com/office/drawing/2014/main" id="{5BE522D3-8968-95AF-73B8-485069DEF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239" y="1867253"/>
            <a:ext cx="4612924" cy="47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8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11224"/>
            <a:ext cx="10322011" cy="3670300"/>
          </a:xfrm>
        </p:spPr>
        <p:txBody>
          <a:bodyPr>
            <a:normAutofit/>
          </a:bodyPr>
          <a:lstStyle/>
          <a:p>
            <a:endParaRPr lang="en-US" altLang="en-US" b="0" dirty="0"/>
          </a:p>
          <a:p>
            <a:r>
              <a:rPr lang="en-US" altLang="en-US" b="0" dirty="0"/>
              <a:t>We observe some behavior in the network (e.g. the clustering is 0.5). Is this relevant?</a:t>
            </a:r>
          </a:p>
          <a:p>
            <a:endParaRPr lang="en-US" altLang="en-US" b="0" dirty="0"/>
          </a:p>
          <a:p>
            <a:r>
              <a:rPr lang="en-US" altLang="en-US" b="0" dirty="0"/>
              <a:t>Approach: Create a reference model (see </a:t>
            </a:r>
            <a:r>
              <a:rPr lang="en-US" altLang="en-US" b="0" i="1" dirty="0"/>
              <a:t>Hobson 2021 </a:t>
            </a:r>
            <a:r>
              <a:rPr lang="en-US" altLang="en-US" b="0" dirty="0"/>
              <a:t>for a great guide) to compare with it</a:t>
            </a:r>
          </a:p>
          <a:p>
            <a:r>
              <a:rPr lang="en-US" altLang="en-US" b="0" dirty="0"/>
              <a:t>- Configuration model (permuting edges)</a:t>
            </a:r>
          </a:p>
          <a:p>
            <a:r>
              <a:rPr lang="en-US" altLang="en-US" b="0" dirty="0"/>
              <a:t>- Generative models (e.g. rich get richer model)</a:t>
            </a:r>
          </a:p>
          <a:p>
            <a:r>
              <a:rPr lang="en-US" altLang="en-US" b="0" dirty="0"/>
              <a:t>- ERGM (</a:t>
            </a:r>
            <a:r>
              <a:rPr lang="en-GB" b="0" dirty="0"/>
              <a:t>which features of dyads affect the presence or strength of edges.)</a:t>
            </a:r>
          </a:p>
          <a:p>
            <a:r>
              <a:rPr lang="en-GB" altLang="en-US" b="0" dirty="0"/>
              <a:t>- ABM</a:t>
            </a:r>
            <a:endParaRPr lang="en-US" altLang="en-US" b="0" dirty="0"/>
          </a:p>
          <a:p>
            <a:endParaRPr lang="en-US" altLang="en-US" b="0" dirty="0"/>
          </a:p>
          <a:p>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753600" cy="1189038"/>
          </a:xfrm>
        </p:spPr>
        <p:txBody>
          <a:bodyPr/>
          <a:lstStyle/>
          <a:p>
            <a:r>
              <a:rPr lang="en-US" dirty="0"/>
              <a:t>Types of analysis: Testing hypothesis</a:t>
            </a:r>
            <a:endParaRPr lang="en-NL" dirty="0"/>
          </a:p>
        </p:txBody>
      </p:sp>
      <p:pic>
        <p:nvPicPr>
          <p:cNvPr id="18434" name="Picture 2" descr="Details are in the caption following the image">
            <a:extLst>
              <a:ext uri="{FF2B5EF4-FFF2-40B4-BE49-F238E27FC236}">
                <a16:creationId xmlns:a16="http://schemas.microsoft.com/office/drawing/2014/main" id="{EC61C292-B120-A446-A2C4-CABCC3276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4629186"/>
            <a:ext cx="11084010" cy="16351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EDE79D-7422-50EB-73F4-895DFCB5312F}"/>
              </a:ext>
            </a:extLst>
          </p:cNvPr>
          <p:cNvSpPr txBox="1"/>
          <p:nvPr/>
        </p:nvSpPr>
        <p:spPr>
          <a:xfrm>
            <a:off x="761999" y="6264366"/>
            <a:ext cx="1556836" cy="369332"/>
          </a:xfrm>
          <a:prstGeom prst="rect">
            <a:avLst/>
          </a:prstGeom>
          <a:noFill/>
        </p:spPr>
        <p:txBody>
          <a:bodyPr wrap="none" rtlCol="0">
            <a:spAutoFit/>
          </a:bodyPr>
          <a:lstStyle/>
          <a:p>
            <a:r>
              <a:rPr lang="en-NL" i="1" dirty="0"/>
              <a:t>Hobson 2021</a:t>
            </a:r>
          </a:p>
        </p:txBody>
      </p:sp>
    </p:spTree>
    <p:extLst>
      <p:ext uri="{BB962C8B-B14F-4D97-AF65-F5344CB8AC3E}">
        <p14:creationId xmlns:p14="http://schemas.microsoft.com/office/powerpoint/2010/main" val="2130197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31027"/>
            <a:ext cx="10322011" cy="3670300"/>
          </a:xfrm>
        </p:spPr>
        <p:txBody>
          <a:bodyPr>
            <a:normAutofit/>
          </a:bodyPr>
          <a:lstStyle/>
          <a:p>
            <a:r>
              <a:rPr lang="en-US" altLang="en-US" b="0" dirty="0"/>
              <a:t>How does behavior/diseases/information spread?</a:t>
            </a:r>
          </a:p>
          <a:p>
            <a:pPr marL="285750" indent="-285750">
              <a:buFont typeface="Arial" panose="020B0604020202020204" pitchFamily="34" charset="0"/>
              <a:buChar char="•"/>
            </a:pPr>
            <a:r>
              <a:rPr lang="en-US" altLang="en-US" b="0" dirty="0"/>
              <a:t>Allow to test selection vs influence</a:t>
            </a:r>
          </a:p>
          <a:p>
            <a:pPr marL="285750" indent="-285750">
              <a:buFont typeface="Arial" panose="020B0604020202020204" pitchFamily="34" charset="0"/>
              <a:buChar char="•"/>
            </a:pPr>
            <a:r>
              <a:rPr lang="en-US" altLang="en-US" b="0" dirty="0"/>
              <a:t>Run simulations on networks</a:t>
            </a:r>
          </a:p>
          <a:p>
            <a:pPr marL="569214" lvl="1" indent="-285750"/>
            <a:r>
              <a:rPr lang="en-US" altLang="en-US" dirty="0"/>
              <a:t>Game theory</a:t>
            </a:r>
          </a:p>
          <a:p>
            <a:pPr marL="569214" lvl="1" indent="-285750"/>
            <a:r>
              <a:rPr lang="en-US" altLang="en-US" b="0" dirty="0"/>
              <a:t>Epidemic spreading</a:t>
            </a:r>
          </a:p>
          <a:p>
            <a:pPr marL="569214" lvl="1" indent="-285750"/>
            <a:r>
              <a:rPr lang="en-US" altLang="en-US" dirty="0"/>
              <a:t>Gene expression</a:t>
            </a:r>
            <a:endParaRPr lang="en-US" altLang="en-US" b="0" dirty="0"/>
          </a:p>
          <a:p>
            <a:pPr marL="285750" indent="-285750">
              <a:buFont typeface="Arial" panose="020B0604020202020204" pitchFamily="34" charset="0"/>
              <a:buChar char="•"/>
            </a:pP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Types of analysis: Dynamics</a:t>
            </a:r>
            <a:endParaRPr lang="en-NL" dirty="0"/>
          </a:p>
        </p:txBody>
      </p:sp>
      <p:pic>
        <p:nvPicPr>
          <p:cNvPr id="3" name="Picture 2">
            <a:extLst>
              <a:ext uri="{FF2B5EF4-FFF2-40B4-BE49-F238E27FC236}">
                <a16:creationId xmlns:a16="http://schemas.microsoft.com/office/drawing/2014/main" id="{ED6A8E12-4507-9E5A-40F2-704B6565474B}"/>
              </a:ext>
            </a:extLst>
          </p:cNvPr>
          <p:cNvPicPr>
            <a:picLocks noChangeAspect="1"/>
          </p:cNvPicPr>
          <p:nvPr/>
        </p:nvPicPr>
        <p:blipFill>
          <a:blip r:embed="rId2"/>
          <a:stretch>
            <a:fillRect/>
          </a:stretch>
        </p:blipFill>
        <p:spPr>
          <a:xfrm>
            <a:off x="4614877" y="2222501"/>
            <a:ext cx="7131415" cy="4081502"/>
          </a:xfrm>
          <a:prstGeom prst="rect">
            <a:avLst/>
          </a:prstGeom>
        </p:spPr>
      </p:pic>
      <p:sp>
        <p:nvSpPr>
          <p:cNvPr id="5" name="TextBox 4">
            <a:extLst>
              <a:ext uri="{FF2B5EF4-FFF2-40B4-BE49-F238E27FC236}">
                <a16:creationId xmlns:a16="http://schemas.microsoft.com/office/drawing/2014/main" id="{8D460A36-610A-38A4-2E88-9494D6DBF3CC}"/>
              </a:ext>
            </a:extLst>
          </p:cNvPr>
          <p:cNvSpPr txBox="1"/>
          <p:nvPr/>
        </p:nvSpPr>
        <p:spPr>
          <a:xfrm>
            <a:off x="4614877" y="6317376"/>
            <a:ext cx="1915909" cy="369332"/>
          </a:xfrm>
          <a:prstGeom prst="rect">
            <a:avLst/>
          </a:prstGeom>
          <a:noFill/>
        </p:spPr>
        <p:txBody>
          <a:bodyPr wrap="none" rtlCol="0">
            <a:spAutoFit/>
          </a:bodyPr>
          <a:lstStyle/>
          <a:p>
            <a:r>
              <a:rPr lang="en-NL" dirty="0">
                <a:solidFill>
                  <a:schemeClr val="bg1">
                    <a:lumMod val="50000"/>
                  </a:schemeClr>
                </a:solidFill>
              </a:rPr>
              <a:t>Bovet et al, 2022</a:t>
            </a:r>
          </a:p>
        </p:txBody>
      </p:sp>
      <p:pic>
        <p:nvPicPr>
          <p:cNvPr id="19458" name="Picture 2" descr="Influence and selection processes from a network perspective. t1 = first time point; t2 = second time point. ">
            <a:extLst>
              <a:ext uri="{FF2B5EF4-FFF2-40B4-BE49-F238E27FC236}">
                <a16:creationId xmlns:a16="http://schemas.microsoft.com/office/drawing/2014/main" id="{9413B28E-2AA6-0409-3AF5-80FB4310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95" y="3689337"/>
            <a:ext cx="4046506" cy="26146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92561B-4CCD-ED76-F3E2-C534D1E3D314}"/>
              </a:ext>
            </a:extLst>
          </p:cNvPr>
          <p:cNvSpPr txBox="1"/>
          <p:nvPr/>
        </p:nvSpPr>
        <p:spPr>
          <a:xfrm>
            <a:off x="322294" y="6308804"/>
            <a:ext cx="1595309" cy="369332"/>
          </a:xfrm>
          <a:prstGeom prst="rect">
            <a:avLst/>
          </a:prstGeom>
          <a:noFill/>
        </p:spPr>
        <p:txBody>
          <a:bodyPr wrap="none" rtlCol="0">
            <a:spAutoFit/>
          </a:bodyPr>
          <a:lstStyle/>
          <a:p>
            <a:r>
              <a:rPr lang="en-NL" dirty="0">
                <a:solidFill>
                  <a:schemeClr val="bg1">
                    <a:lumMod val="50000"/>
                  </a:schemeClr>
                </a:solidFill>
              </a:rPr>
              <a:t>Friemel, 2015</a:t>
            </a:r>
          </a:p>
        </p:txBody>
      </p:sp>
    </p:spTree>
    <p:extLst>
      <p:ext uri="{BB962C8B-B14F-4D97-AF65-F5344CB8AC3E}">
        <p14:creationId xmlns:p14="http://schemas.microsoft.com/office/powerpoint/2010/main" val="480431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5489448"/>
            <a:ext cx="10390850" cy="1368552"/>
          </a:xfrm>
        </p:spPr>
        <p:txBody>
          <a:bodyPr>
            <a:normAutofit/>
          </a:bodyPr>
          <a:lstStyle/>
          <a:p>
            <a:r>
              <a:rPr lang="en-US" altLang="en-US" b="0" dirty="0"/>
              <a:t>Deadline: </a:t>
            </a:r>
            <a:r>
              <a:rPr lang="en-GB" dirty="0"/>
              <a:t>26 June</a:t>
            </a:r>
            <a:endParaRPr lang="en-US" b="0" dirty="0"/>
          </a:p>
          <a:p>
            <a:r>
              <a:rPr lang="en-GB" b="0" dirty="0"/>
              <a:t>https://</a:t>
            </a:r>
            <a:r>
              <a:rPr lang="en-GB" b="0" dirty="0" err="1"/>
              <a:t>utrechtsummerschool.nl</a:t>
            </a:r>
            <a:r>
              <a:rPr lang="en-GB" b="0" dirty="0"/>
              <a:t>/courses/social-sciences/network-science</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Interested ?</a:t>
            </a:r>
            <a:endParaRPr lang="en-NL" dirty="0"/>
          </a:p>
        </p:txBody>
      </p:sp>
      <p:pic>
        <p:nvPicPr>
          <p:cNvPr id="8" name="Picture 7" descr="A screen shot of a computer&#10;&#10;Description automatically generated with low confidence">
            <a:extLst>
              <a:ext uri="{FF2B5EF4-FFF2-40B4-BE49-F238E27FC236}">
                <a16:creationId xmlns:a16="http://schemas.microsoft.com/office/drawing/2014/main" id="{E7B4B97F-C953-6AFB-316E-8D795264B3BC}"/>
              </a:ext>
            </a:extLst>
          </p:cNvPr>
          <p:cNvPicPr>
            <a:picLocks noChangeAspect="1"/>
          </p:cNvPicPr>
          <p:nvPr/>
        </p:nvPicPr>
        <p:blipFill>
          <a:blip r:embed="rId2"/>
          <a:stretch>
            <a:fillRect/>
          </a:stretch>
        </p:blipFill>
        <p:spPr>
          <a:xfrm>
            <a:off x="921025" y="1441726"/>
            <a:ext cx="8742417" cy="3117022"/>
          </a:xfrm>
          <a:prstGeom prst="rect">
            <a:avLst/>
          </a:prstGeom>
        </p:spPr>
      </p:pic>
    </p:spTree>
    <p:extLst>
      <p:ext uri="{BB962C8B-B14F-4D97-AF65-F5344CB8AC3E}">
        <p14:creationId xmlns:p14="http://schemas.microsoft.com/office/powerpoint/2010/main" val="1836141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Matrix representation</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12639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extLst>
              <p:ext uri="{D42A27DB-BD31-4B8C-83A1-F6EECF244321}">
                <p14:modId xmlns:p14="http://schemas.microsoft.com/office/powerpoint/2010/main" val="2978119125"/>
              </p:ext>
            </p:extLst>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906577748"/>
              </p:ext>
            </p:extLst>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24381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7160828" cy="1189038"/>
          </a:xfrm>
        </p:spPr>
        <p:txBody>
          <a:bodyPr/>
          <a:lstStyle/>
          <a:p>
            <a:r>
              <a:rPr lang="en-US" dirty="0"/>
              <a:t>Types of networks</a:t>
            </a:r>
            <a:endParaRPr lang="en-NL" dirty="0"/>
          </a:p>
        </p:txBody>
      </p:sp>
      <p:graphicFrame>
        <p:nvGraphicFramePr>
          <p:cNvPr id="5" name="Table 5">
            <a:extLst>
              <a:ext uri="{FF2B5EF4-FFF2-40B4-BE49-F238E27FC236}">
                <a16:creationId xmlns:a16="http://schemas.microsoft.com/office/drawing/2014/main" id="{D7571454-E7D9-367C-9843-E27C3A46B227}"/>
              </a:ext>
            </a:extLst>
          </p:cNvPr>
          <p:cNvGraphicFramePr>
            <a:graphicFrameLocks noGrp="1"/>
          </p:cNvGraphicFramePr>
          <p:nvPr>
            <p:extLst>
              <p:ext uri="{D42A27DB-BD31-4B8C-83A1-F6EECF244321}">
                <p14:modId xmlns:p14="http://schemas.microsoft.com/office/powerpoint/2010/main" val="1393171122"/>
              </p:ext>
            </p:extLst>
          </p:nvPr>
        </p:nvGraphicFramePr>
        <p:xfrm>
          <a:off x="2369574" y="1578345"/>
          <a:ext cx="8740347" cy="4079240"/>
        </p:xfrm>
        <a:graphic>
          <a:graphicData uri="http://schemas.openxmlformats.org/drawingml/2006/table">
            <a:tbl>
              <a:tblPr firstRow="1" bandRow="1">
                <a:tableStyleId>{5C22544A-7EE6-4342-B048-85BDC9FD1C3A}</a:tableStyleId>
              </a:tblPr>
              <a:tblGrid>
                <a:gridCol w="2913449">
                  <a:extLst>
                    <a:ext uri="{9D8B030D-6E8A-4147-A177-3AD203B41FA5}">
                      <a16:colId xmlns:a16="http://schemas.microsoft.com/office/drawing/2014/main" val="2250434870"/>
                    </a:ext>
                  </a:extLst>
                </a:gridCol>
                <a:gridCol w="2913449">
                  <a:extLst>
                    <a:ext uri="{9D8B030D-6E8A-4147-A177-3AD203B41FA5}">
                      <a16:colId xmlns:a16="http://schemas.microsoft.com/office/drawing/2014/main" val="3331171501"/>
                    </a:ext>
                  </a:extLst>
                </a:gridCol>
                <a:gridCol w="2913449">
                  <a:extLst>
                    <a:ext uri="{9D8B030D-6E8A-4147-A177-3AD203B41FA5}">
                      <a16:colId xmlns:a16="http://schemas.microsoft.com/office/drawing/2014/main" val="2779229786"/>
                    </a:ext>
                  </a:extLst>
                </a:gridCol>
              </a:tblGrid>
              <a:tr h="370840">
                <a:tc>
                  <a:txBody>
                    <a:bodyPr/>
                    <a:lstStyle/>
                    <a:p>
                      <a:r>
                        <a:rPr lang="en-NL" dirty="0"/>
                        <a:t>Network</a:t>
                      </a:r>
                    </a:p>
                  </a:txBody>
                  <a:tcPr>
                    <a:solidFill>
                      <a:schemeClr val="accent2"/>
                    </a:solidFill>
                  </a:tcPr>
                </a:tc>
                <a:tc>
                  <a:txBody>
                    <a:bodyPr/>
                    <a:lstStyle/>
                    <a:p>
                      <a:r>
                        <a:rPr lang="en-NL" dirty="0"/>
                        <a:t>Nodes</a:t>
                      </a:r>
                    </a:p>
                  </a:txBody>
                  <a:tcPr>
                    <a:solidFill>
                      <a:schemeClr val="accent2"/>
                    </a:solidFill>
                  </a:tcPr>
                </a:tc>
                <a:tc>
                  <a:txBody>
                    <a:bodyPr/>
                    <a:lstStyle/>
                    <a:p>
                      <a:r>
                        <a:rPr lang="en-NL" dirty="0"/>
                        <a:t>Edges</a:t>
                      </a:r>
                    </a:p>
                  </a:txBody>
                  <a:tcPr>
                    <a:solidFill>
                      <a:schemeClr val="accent2"/>
                    </a:solidFill>
                  </a:tcPr>
                </a:tc>
                <a:extLst>
                  <a:ext uri="{0D108BD9-81ED-4DB2-BD59-A6C34878D82A}">
                    <a16:rowId xmlns:a16="http://schemas.microsoft.com/office/drawing/2014/main" val="3588130271"/>
                  </a:ext>
                </a:extLst>
              </a:tr>
              <a:tr h="370840">
                <a:tc>
                  <a:txBody>
                    <a:bodyPr/>
                    <a:lstStyle/>
                    <a:p>
                      <a:r>
                        <a:rPr lang="en-NL" dirty="0"/>
                        <a:t>Friendship</a:t>
                      </a:r>
                    </a:p>
                  </a:txBody>
                  <a:tcPr>
                    <a:solidFill>
                      <a:srgbClr val="009051">
                        <a:alpha val="50000"/>
                      </a:srgbClr>
                    </a:solidFill>
                  </a:tcPr>
                </a:tc>
                <a:tc>
                  <a:txBody>
                    <a:bodyPr/>
                    <a:lstStyle/>
                    <a:p>
                      <a:r>
                        <a:rPr lang="en-NL" dirty="0"/>
                        <a:t>People</a:t>
                      </a:r>
                    </a:p>
                  </a:txBody>
                  <a:tcPr>
                    <a:solidFill>
                      <a:srgbClr val="009051">
                        <a:alpha val="50000"/>
                      </a:srgbClr>
                    </a:solidFill>
                  </a:tcPr>
                </a:tc>
                <a:tc>
                  <a:txBody>
                    <a:bodyPr/>
                    <a:lstStyle/>
                    <a:p>
                      <a:r>
                        <a:rPr lang="en-NL" dirty="0"/>
                        <a:t>Friendships</a:t>
                      </a:r>
                    </a:p>
                  </a:txBody>
                  <a:tcPr>
                    <a:solidFill>
                      <a:srgbClr val="009051">
                        <a:alpha val="50000"/>
                      </a:srgbClr>
                    </a:solidFill>
                  </a:tcPr>
                </a:tc>
                <a:extLst>
                  <a:ext uri="{0D108BD9-81ED-4DB2-BD59-A6C34878D82A}">
                    <a16:rowId xmlns:a16="http://schemas.microsoft.com/office/drawing/2014/main" val="3995152479"/>
                  </a:ext>
                </a:extLst>
              </a:tr>
              <a:tr h="370840">
                <a:tc>
                  <a:txBody>
                    <a:bodyPr/>
                    <a:lstStyle/>
                    <a:p>
                      <a:r>
                        <a:rPr lang="en-NL" dirty="0"/>
                        <a:t>Follower</a:t>
                      </a:r>
                    </a:p>
                  </a:txBody>
                  <a:tcPr>
                    <a:solidFill>
                      <a:srgbClr val="009051">
                        <a:alpha val="50000"/>
                      </a:srgbClr>
                    </a:solidFill>
                  </a:tcPr>
                </a:tc>
                <a:tc>
                  <a:txBody>
                    <a:bodyPr/>
                    <a:lstStyle/>
                    <a:p>
                      <a:r>
                        <a:rPr lang="en-NL" dirty="0"/>
                        <a:t>Online accounts</a:t>
                      </a:r>
                    </a:p>
                  </a:txBody>
                  <a:tcPr>
                    <a:solidFill>
                      <a:srgbClr val="009051">
                        <a:alpha val="50000"/>
                      </a:srgbClr>
                    </a:solidFill>
                  </a:tcPr>
                </a:tc>
                <a:tc>
                  <a:txBody>
                    <a:bodyPr/>
                    <a:lstStyle/>
                    <a:p>
                      <a:r>
                        <a:rPr lang="en-NL" dirty="0"/>
                        <a:t>Followers/likes</a:t>
                      </a:r>
                    </a:p>
                  </a:txBody>
                  <a:tcPr>
                    <a:solidFill>
                      <a:srgbClr val="009051">
                        <a:alpha val="50000"/>
                      </a:srgbClr>
                    </a:solidFill>
                  </a:tcPr>
                </a:tc>
                <a:extLst>
                  <a:ext uri="{0D108BD9-81ED-4DB2-BD59-A6C34878D82A}">
                    <a16:rowId xmlns:a16="http://schemas.microsoft.com/office/drawing/2014/main" val="1343071015"/>
                  </a:ext>
                </a:extLst>
              </a:tr>
              <a:tr h="370840">
                <a:tc>
                  <a:txBody>
                    <a:bodyPr/>
                    <a:lstStyle/>
                    <a:p>
                      <a:r>
                        <a:rPr lang="en-NL" dirty="0"/>
                        <a:t>Psychological</a:t>
                      </a:r>
                    </a:p>
                  </a:txBody>
                  <a:tcPr>
                    <a:solidFill>
                      <a:srgbClr val="009051">
                        <a:alpha val="50000"/>
                      </a:srgbClr>
                    </a:solidFill>
                  </a:tcPr>
                </a:tc>
                <a:tc>
                  <a:txBody>
                    <a:bodyPr/>
                    <a:lstStyle/>
                    <a:p>
                      <a:r>
                        <a:rPr lang="en-NL" dirty="0"/>
                        <a:t>Symptoms</a:t>
                      </a:r>
                    </a:p>
                  </a:txBody>
                  <a:tcPr>
                    <a:solidFill>
                      <a:srgbClr val="009051">
                        <a:alpha val="50000"/>
                      </a:srgbClr>
                    </a:solidFill>
                  </a:tcPr>
                </a:tc>
                <a:tc>
                  <a:txBody>
                    <a:bodyPr/>
                    <a:lstStyle/>
                    <a:p>
                      <a:r>
                        <a:rPr lang="en-NL" dirty="0"/>
                        <a:t>Co-ocurrence</a:t>
                      </a:r>
                    </a:p>
                  </a:txBody>
                  <a:tcPr>
                    <a:solidFill>
                      <a:srgbClr val="009051">
                        <a:alpha val="50000"/>
                      </a:srgbClr>
                    </a:solidFill>
                  </a:tcPr>
                </a:tc>
                <a:extLst>
                  <a:ext uri="{0D108BD9-81ED-4DB2-BD59-A6C34878D82A}">
                    <a16:rowId xmlns:a16="http://schemas.microsoft.com/office/drawing/2014/main" val="3792239061"/>
                  </a:ext>
                </a:extLst>
              </a:tr>
              <a:tr h="370840">
                <a:tc>
                  <a:txBody>
                    <a:bodyPr/>
                    <a:lstStyle/>
                    <a:p>
                      <a:r>
                        <a:rPr lang="en-NL" dirty="0"/>
                        <a:t>Gene regularory</a:t>
                      </a:r>
                    </a:p>
                  </a:txBody>
                  <a:tcPr>
                    <a:solidFill>
                      <a:srgbClr val="0070C0">
                        <a:alpha val="50000"/>
                      </a:srgbClr>
                    </a:solidFill>
                  </a:tcPr>
                </a:tc>
                <a:tc>
                  <a:txBody>
                    <a:bodyPr/>
                    <a:lstStyle/>
                    <a:p>
                      <a:r>
                        <a:rPr lang="en-NL" dirty="0"/>
                        <a:t>Genes</a:t>
                      </a:r>
                    </a:p>
                  </a:txBody>
                  <a:tcPr>
                    <a:solidFill>
                      <a:srgbClr val="0070C0">
                        <a:alpha val="50000"/>
                      </a:srgbClr>
                    </a:solidFill>
                  </a:tcPr>
                </a:tc>
                <a:tc>
                  <a:txBody>
                    <a:bodyPr/>
                    <a:lstStyle/>
                    <a:p>
                      <a:r>
                        <a:rPr lang="en-NL" dirty="0"/>
                        <a:t>Activations/inhibations</a:t>
                      </a:r>
                    </a:p>
                  </a:txBody>
                  <a:tcPr>
                    <a:solidFill>
                      <a:srgbClr val="0070C0">
                        <a:alpha val="50000"/>
                      </a:srgbClr>
                    </a:solidFill>
                  </a:tcPr>
                </a:tc>
                <a:extLst>
                  <a:ext uri="{0D108BD9-81ED-4DB2-BD59-A6C34878D82A}">
                    <a16:rowId xmlns:a16="http://schemas.microsoft.com/office/drawing/2014/main" val="993847546"/>
                  </a:ext>
                </a:extLst>
              </a:tr>
              <a:tr h="370840">
                <a:tc>
                  <a:txBody>
                    <a:bodyPr/>
                    <a:lstStyle/>
                    <a:p>
                      <a:r>
                        <a:rPr lang="en-NL" dirty="0"/>
                        <a:t>Food web</a:t>
                      </a:r>
                    </a:p>
                  </a:txBody>
                  <a:tcPr>
                    <a:solidFill>
                      <a:srgbClr val="0070C0">
                        <a:alpha val="50000"/>
                      </a:srgbClr>
                    </a:solidFill>
                  </a:tcPr>
                </a:tc>
                <a:tc>
                  <a:txBody>
                    <a:bodyPr/>
                    <a:lstStyle/>
                    <a:p>
                      <a:r>
                        <a:rPr lang="en-NL" dirty="0"/>
                        <a:t>Animals</a:t>
                      </a:r>
                    </a:p>
                  </a:txBody>
                  <a:tcPr>
                    <a:solidFill>
                      <a:srgbClr val="0070C0">
                        <a:alpha val="50000"/>
                      </a:srgbClr>
                    </a:solidFill>
                  </a:tcPr>
                </a:tc>
                <a:tc>
                  <a:txBody>
                    <a:bodyPr/>
                    <a:lstStyle/>
                    <a:p>
                      <a:r>
                        <a:rPr lang="en-NL" dirty="0"/>
                        <a:t>Predating</a:t>
                      </a:r>
                    </a:p>
                  </a:txBody>
                  <a:tcPr>
                    <a:solidFill>
                      <a:srgbClr val="0070C0">
                        <a:alpha val="50000"/>
                      </a:srgbClr>
                    </a:solidFill>
                  </a:tcPr>
                </a:tc>
                <a:extLst>
                  <a:ext uri="{0D108BD9-81ED-4DB2-BD59-A6C34878D82A}">
                    <a16:rowId xmlns:a16="http://schemas.microsoft.com/office/drawing/2014/main" val="3741348167"/>
                  </a:ext>
                </a:extLst>
              </a:tr>
              <a:tr h="370840">
                <a:tc>
                  <a:txBody>
                    <a:bodyPr/>
                    <a:lstStyle/>
                    <a:p>
                      <a:r>
                        <a:rPr lang="en-NL" dirty="0"/>
                        <a:t>Trade</a:t>
                      </a:r>
                    </a:p>
                  </a:txBody>
                  <a:tcPr>
                    <a:solidFill>
                      <a:srgbClr val="C00000">
                        <a:alpha val="50000"/>
                      </a:srgbClr>
                    </a:solidFill>
                  </a:tcPr>
                </a:tc>
                <a:tc>
                  <a:txBody>
                    <a:bodyPr/>
                    <a:lstStyle/>
                    <a:p>
                      <a:r>
                        <a:rPr lang="en-NL" dirty="0"/>
                        <a:t>Countries/companies</a:t>
                      </a:r>
                    </a:p>
                  </a:txBody>
                  <a:tcPr>
                    <a:solidFill>
                      <a:srgbClr val="C00000">
                        <a:alpha val="50000"/>
                      </a:srgbClr>
                    </a:solidFill>
                  </a:tcPr>
                </a:tc>
                <a:tc>
                  <a:txBody>
                    <a:bodyPr/>
                    <a:lstStyle/>
                    <a:p>
                      <a:r>
                        <a:rPr lang="en-NL" dirty="0"/>
                        <a:t>Money flows</a:t>
                      </a:r>
                    </a:p>
                  </a:txBody>
                  <a:tcPr>
                    <a:solidFill>
                      <a:srgbClr val="C00000">
                        <a:alpha val="50000"/>
                      </a:srgbClr>
                    </a:solidFill>
                  </a:tcPr>
                </a:tc>
                <a:extLst>
                  <a:ext uri="{0D108BD9-81ED-4DB2-BD59-A6C34878D82A}">
                    <a16:rowId xmlns:a16="http://schemas.microsoft.com/office/drawing/2014/main" val="2765793935"/>
                  </a:ext>
                </a:extLst>
              </a:tr>
              <a:tr h="370840">
                <a:tc>
                  <a:txBody>
                    <a:bodyPr/>
                    <a:lstStyle/>
                    <a:p>
                      <a:r>
                        <a:rPr lang="en-NL" dirty="0"/>
                        <a:t>Ownership</a:t>
                      </a:r>
                    </a:p>
                  </a:txBody>
                  <a:tcPr>
                    <a:solidFill>
                      <a:srgbClr val="C00000">
                        <a:alpha val="50000"/>
                      </a:srgbClr>
                    </a:solidFill>
                  </a:tcPr>
                </a:tc>
                <a:tc>
                  <a:txBody>
                    <a:bodyPr/>
                    <a:lstStyle/>
                    <a:p>
                      <a:r>
                        <a:rPr lang="en-NL" dirty="0"/>
                        <a:t>Companies</a:t>
                      </a:r>
                    </a:p>
                  </a:txBody>
                  <a:tcPr>
                    <a:solidFill>
                      <a:srgbClr val="C00000">
                        <a:alpha val="50000"/>
                      </a:srgbClr>
                    </a:solidFill>
                  </a:tcPr>
                </a:tc>
                <a:tc>
                  <a:txBody>
                    <a:bodyPr/>
                    <a:lstStyle/>
                    <a:p>
                      <a:r>
                        <a:rPr lang="en-NL" dirty="0"/>
                        <a:t>Ownership stakes</a:t>
                      </a:r>
                    </a:p>
                  </a:txBody>
                  <a:tcPr>
                    <a:solidFill>
                      <a:srgbClr val="C00000">
                        <a:alpha val="50000"/>
                      </a:srgbClr>
                    </a:solidFill>
                  </a:tcPr>
                </a:tc>
                <a:extLst>
                  <a:ext uri="{0D108BD9-81ED-4DB2-BD59-A6C34878D82A}">
                    <a16:rowId xmlns:a16="http://schemas.microsoft.com/office/drawing/2014/main" val="3387930118"/>
                  </a:ext>
                </a:extLst>
              </a:tr>
              <a:tr h="370840">
                <a:tc>
                  <a:txBody>
                    <a:bodyPr/>
                    <a:lstStyle/>
                    <a:p>
                      <a:pPr marL="0" algn="l" defTabSz="914400" rtl="0" eaLnBrk="1" latinLnBrk="0" hangingPunct="1"/>
                      <a:r>
                        <a:rPr lang="en-NL" sz="1800" kern="1200" dirty="0">
                          <a:solidFill>
                            <a:schemeClr val="dk1"/>
                          </a:solidFill>
                          <a:latin typeface="+mn-lt"/>
                          <a:ea typeface="+mn-ea"/>
                          <a:cs typeface="+mn-cs"/>
                        </a:rPr>
                        <a:t>Internet</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Computers (I</a:t>
                      </a:r>
                      <a:r>
                        <a:rPr lang="en-GB" sz="1800" kern="1200" dirty="0">
                          <a:solidFill>
                            <a:schemeClr val="dk1"/>
                          </a:solidFill>
                          <a:latin typeface="+mn-lt"/>
                          <a:ea typeface="+mn-ea"/>
                          <a:cs typeface="+mn-cs"/>
                        </a:rPr>
                        <a:t>P</a:t>
                      </a:r>
                      <a:r>
                        <a:rPr lang="en-NL" sz="1800" kern="1200" dirty="0">
                          <a:solidFill>
                            <a:schemeClr val="dk1"/>
                          </a:solidFill>
                          <a:latin typeface="+mn-lt"/>
                          <a:ea typeface="+mn-ea"/>
                          <a:cs typeface="+mn-cs"/>
                        </a:rPr>
                        <a:t>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Data transmission</a:t>
                      </a:r>
                    </a:p>
                  </a:txBody>
                  <a:tcPr>
                    <a:solidFill>
                      <a:srgbClr val="7030A0">
                        <a:alpha val="50000"/>
                      </a:srgbClr>
                    </a:solidFill>
                  </a:tcPr>
                </a:tc>
                <a:extLst>
                  <a:ext uri="{0D108BD9-81ED-4DB2-BD59-A6C34878D82A}">
                    <a16:rowId xmlns:a16="http://schemas.microsoft.com/office/drawing/2014/main" val="556506002"/>
                  </a:ext>
                </a:extLst>
              </a:tr>
              <a:tr h="370840">
                <a:tc>
                  <a:txBody>
                    <a:bodyPr/>
                    <a:lstStyle/>
                    <a:p>
                      <a:pPr marL="0" algn="l" defTabSz="914400" rtl="0" eaLnBrk="1" latinLnBrk="0" hangingPunct="1"/>
                      <a:r>
                        <a:rPr lang="en-NL" sz="1800" kern="1200" dirty="0">
                          <a:solidFill>
                            <a:schemeClr val="dk1"/>
                          </a:solidFill>
                          <a:latin typeface="+mn-lt"/>
                          <a:ea typeface="+mn-ea"/>
                          <a:cs typeface="+mn-cs"/>
                        </a:rPr>
                        <a:t>Power grid</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stations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lines</a:t>
                      </a:r>
                    </a:p>
                  </a:txBody>
                  <a:tcPr>
                    <a:solidFill>
                      <a:srgbClr val="7030A0">
                        <a:alpha val="50000"/>
                      </a:srgbClr>
                    </a:solidFill>
                  </a:tcPr>
                </a:tc>
                <a:extLst>
                  <a:ext uri="{0D108BD9-81ED-4DB2-BD59-A6C34878D82A}">
                    <a16:rowId xmlns:a16="http://schemas.microsoft.com/office/drawing/2014/main" val="1470477890"/>
                  </a:ext>
                </a:extLst>
              </a:tr>
              <a:tr h="370840">
                <a:tc>
                  <a:txBody>
                    <a:bodyPr/>
                    <a:lstStyle/>
                    <a:p>
                      <a:r>
                        <a:rPr lang="en-NL" dirty="0"/>
                        <a:t>Airplane network</a:t>
                      </a:r>
                    </a:p>
                  </a:txBody>
                  <a:tcPr>
                    <a:solidFill>
                      <a:srgbClr val="7030A0">
                        <a:alpha val="50000"/>
                      </a:srgbClr>
                    </a:solidFill>
                  </a:tcPr>
                </a:tc>
                <a:tc>
                  <a:txBody>
                    <a:bodyPr/>
                    <a:lstStyle/>
                    <a:p>
                      <a:r>
                        <a:rPr lang="en-NL" dirty="0"/>
                        <a:t>Airports</a:t>
                      </a:r>
                    </a:p>
                  </a:txBody>
                  <a:tcPr>
                    <a:solidFill>
                      <a:srgbClr val="7030A0">
                        <a:alpha val="50000"/>
                      </a:srgbClr>
                    </a:solidFill>
                  </a:tcPr>
                </a:tc>
                <a:tc>
                  <a:txBody>
                    <a:bodyPr/>
                    <a:lstStyle/>
                    <a:p>
                      <a:r>
                        <a:rPr lang="en-NL" dirty="0"/>
                        <a:t>Flights</a:t>
                      </a:r>
                    </a:p>
                  </a:txBody>
                  <a:tcPr>
                    <a:solidFill>
                      <a:srgbClr val="7030A0">
                        <a:alpha val="50000"/>
                      </a:srgbClr>
                    </a:solidFill>
                  </a:tcPr>
                </a:tc>
                <a:extLst>
                  <a:ext uri="{0D108BD9-81ED-4DB2-BD59-A6C34878D82A}">
                    <a16:rowId xmlns:a16="http://schemas.microsoft.com/office/drawing/2014/main" val="143525498"/>
                  </a:ext>
                </a:extLst>
              </a:tr>
            </a:tbl>
          </a:graphicData>
        </a:graphic>
      </p:graphicFrame>
      <p:sp>
        <p:nvSpPr>
          <p:cNvPr id="9" name="TextBox 8">
            <a:extLst>
              <a:ext uri="{FF2B5EF4-FFF2-40B4-BE49-F238E27FC236}">
                <a16:creationId xmlns:a16="http://schemas.microsoft.com/office/drawing/2014/main" id="{1D079ACB-8B70-2ADD-E0DF-6F74A1448DD5}"/>
              </a:ext>
            </a:extLst>
          </p:cNvPr>
          <p:cNvSpPr txBox="1"/>
          <p:nvPr/>
        </p:nvSpPr>
        <p:spPr>
          <a:xfrm>
            <a:off x="762000" y="6060259"/>
            <a:ext cx="6853158" cy="369332"/>
          </a:xfrm>
          <a:prstGeom prst="rect">
            <a:avLst/>
          </a:prstGeom>
          <a:noFill/>
        </p:spPr>
        <p:txBody>
          <a:bodyPr wrap="none" rtlCol="0">
            <a:spAutoFit/>
          </a:bodyPr>
          <a:lstStyle/>
          <a:p>
            <a:r>
              <a:rPr lang="en-GB" i="1" dirty="0"/>
              <a:t>https://</a:t>
            </a:r>
            <a:r>
              <a:rPr lang="en-GB" i="1" dirty="0" err="1"/>
              <a:t>aaronclauset.github.io</a:t>
            </a:r>
            <a:r>
              <a:rPr lang="en-GB" i="1" dirty="0"/>
              <a:t>/courses/5352/csci5352_F21_L1.pdf</a:t>
            </a:r>
            <a:endParaRPr lang="en-NL" i="1" dirty="0"/>
          </a:p>
        </p:txBody>
      </p:sp>
      <p:sp>
        <p:nvSpPr>
          <p:cNvPr id="2" name="TextBox 1">
            <a:extLst>
              <a:ext uri="{FF2B5EF4-FFF2-40B4-BE49-F238E27FC236}">
                <a16:creationId xmlns:a16="http://schemas.microsoft.com/office/drawing/2014/main" id="{4A2FDD98-27E7-8C27-7848-CB78BDC65AB6}"/>
              </a:ext>
            </a:extLst>
          </p:cNvPr>
          <p:cNvSpPr txBox="1"/>
          <p:nvPr/>
        </p:nvSpPr>
        <p:spPr>
          <a:xfrm>
            <a:off x="1556531" y="2227637"/>
            <a:ext cx="813043" cy="369332"/>
          </a:xfrm>
          <a:prstGeom prst="rect">
            <a:avLst/>
          </a:prstGeom>
          <a:noFill/>
        </p:spPr>
        <p:txBody>
          <a:bodyPr wrap="none" rtlCol="0">
            <a:spAutoFit/>
          </a:bodyPr>
          <a:lstStyle/>
          <a:p>
            <a:pPr algn="r"/>
            <a:r>
              <a:rPr lang="en-NL" dirty="0">
                <a:solidFill>
                  <a:srgbClr val="4E8F00"/>
                </a:solidFill>
              </a:rPr>
              <a:t>Social</a:t>
            </a:r>
          </a:p>
        </p:txBody>
      </p:sp>
      <p:sp>
        <p:nvSpPr>
          <p:cNvPr id="6" name="TextBox 5">
            <a:extLst>
              <a:ext uri="{FF2B5EF4-FFF2-40B4-BE49-F238E27FC236}">
                <a16:creationId xmlns:a16="http://schemas.microsoft.com/office/drawing/2014/main" id="{C2C4C723-75ED-484A-8314-B9C198052F83}"/>
              </a:ext>
            </a:extLst>
          </p:cNvPr>
          <p:cNvSpPr txBox="1"/>
          <p:nvPr/>
        </p:nvSpPr>
        <p:spPr>
          <a:xfrm>
            <a:off x="1428291" y="3219866"/>
            <a:ext cx="941283" cy="369332"/>
          </a:xfrm>
          <a:prstGeom prst="rect">
            <a:avLst/>
          </a:prstGeom>
          <a:noFill/>
        </p:spPr>
        <p:txBody>
          <a:bodyPr wrap="none" rtlCol="0">
            <a:spAutoFit/>
          </a:bodyPr>
          <a:lstStyle/>
          <a:p>
            <a:pPr algn="r"/>
            <a:r>
              <a:rPr lang="en-NL" dirty="0">
                <a:solidFill>
                  <a:srgbClr val="0070C0"/>
                </a:solidFill>
              </a:rPr>
              <a:t>Biology</a:t>
            </a:r>
          </a:p>
        </p:txBody>
      </p:sp>
      <p:sp>
        <p:nvSpPr>
          <p:cNvPr id="7" name="TextBox 6">
            <a:extLst>
              <a:ext uri="{FF2B5EF4-FFF2-40B4-BE49-F238E27FC236}">
                <a16:creationId xmlns:a16="http://schemas.microsoft.com/office/drawing/2014/main" id="{CDE80061-BAF7-036B-39AD-F89C06C0EF2A}"/>
              </a:ext>
            </a:extLst>
          </p:cNvPr>
          <p:cNvSpPr txBox="1"/>
          <p:nvPr/>
        </p:nvSpPr>
        <p:spPr>
          <a:xfrm>
            <a:off x="1171810" y="3997215"/>
            <a:ext cx="1197764" cy="369332"/>
          </a:xfrm>
          <a:prstGeom prst="rect">
            <a:avLst/>
          </a:prstGeom>
          <a:noFill/>
        </p:spPr>
        <p:txBody>
          <a:bodyPr wrap="none" rtlCol="0">
            <a:spAutoFit/>
          </a:bodyPr>
          <a:lstStyle/>
          <a:p>
            <a:pPr algn="r"/>
            <a:r>
              <a:rPr lang="en-NL" dirty="0">
                <a:solidFill>
                  <a:srgbClr val="C00000"/>
                </a:solidFill>
              </a:rPr>
              <a:t>Economic</a:t>
            </a:r>
          </a:p>
        </p:txBody>
      </p:sp>
      <p:sp>
        <p:nvSpPr>
          <p:cNvPr id="8" name="TextBox 7">
            <a:extLst>
              <a:ext uri="{FF2B5EF4-FFF2-40B4-BE49-F238E27FC236}">
                <a16:creationId xmlns:a16="http://schemas.microsoft.com/office/drawing/2014/main" id="{481DD582-4DD3-79AB-CA2C-57070F31DCD1}"/>
              </a:ext>
            </a:extLst>
          </p:cNvPr>
          <p:cNvSpPr txBox="1"/>
          <p:nvPr/>
        </p:nvSpPr>
        <p:spPr>
          <a:xfrm>
            <a:off x="825562" y="4910323"/>
            <a:ext cx="1544012" cy="369332"/>
          </a:xfrm>
          <a:prstGeom prst="rect">
            <a:avLst/>
          </a:prstGeom>
          <a:noFill/>
        </p:spPr>
        <p:txBody>
          <a:bodyPr wrap="none" rtlCol="0">
            <a:spAutoFit/>
          </a:bodyPr>
          <a:lstStyle/>
          <a:p>
            <a:pPr algn="r"/>
            <a:r>
              <a:rPr lang="en-NL" dirty="0">
                <a:solidFill>
                  <a:srgbClr val="7030A0"/>
                </a:solidFill>
              </a:rPr>
              <a:t>Intrastructure</a:t>
            </a:r>
          </a:p>
        </p:txBody>
      </p:sp>
    </p:spTree>
    <p:extLst>
      <p:ext uri="{BB962C8B-B14F-4D97-AF65-F5344CB8AC3E}">
        <p14:creationId xmlns:p14="http://schemas.microsoft.com/office/powerpoint/2010/main" val="3089784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Practical 1: Python</a:t>
            </a:r>
            <a:endParaRPr lang="en-NL" dirty="0"/>
          </a:p>
        </p:txBody>
      </p:sp>
      <p:sp>
        <p:nvSpPr>
          <p:cNvPr id="3" name="Text Placeholder 2">
            <a:extLst>
              <a:ext uri="{FF2B5EF4-FFF2-40B4-BE49-F238E27FC236}">
                <a16:creationId xmlns:a16="http://schemas.microsoft.com/office/drawing/2014/main" id="{36AA2E8E-D3AB-A73C-69EA-5863A92934E9}"/>
              </a:ext>
            </a:extLst>
          </p:cNvPr>
          <p:cNvSpPr>
            <a:spLocks noGrp="1"/>
          </p:cNvSpPr>
          <p:nvPr>
            <p:ph type="body" sz="quarter" idx="11"/>
          </p:nvPr>
        </p:nvSpPr>
        <p:spPr>
          <a:xfrm>
            <a:off x="762000" y="1524000"/>
            <a:ext cx="10426700" cy="4978400"/>
          </a:xfrm>
        </p:spPr>
        <p:txBody>
          <a:bodyPr>
            <a:normAutofit lnSpcReduction="10000"/>
          </a:bodyPr>
          <a:lstStyle/>
          <a:p>
            <a:r>
              <a:rPr lang="en-GB" b="0" dirty="0"/>
              <a:t>1. Download materials:</a:t>
            </a:r>
          </a:p>
          <a:p>
            <a:pPr marL="285750" indent="-285750">
              <a:buFont typeface="Arial" panose="020B0604020202020204" pitchFamily="34" charset="0"/>
              <a:buChar char="•"/>
            </a:pPr>
            <a:r>
              <a:rPr lang="en-GB" b="0" dirty="0">
                <a:hlinkClick r:id="rId2"/>
              </a:rPr>
              <a:t>https://github.com/jgarciab/3hours_network_science</a:t>
            </a:r>
            <a:endParaRPr lang="en-GB" b="0" dirty="0"/>
          </a:p>
          <a:p>
            <a:pPr marL="285750" indent="-285750">
              <a:buFont typeface="Arial" panose="020B0604020202020204" pitchFamily="34" charset="0"/>
              <a:buChar char="•"/>
            </a:pPr>
            <a:r>
              <a:rPr lang="en-NL" b="0" dirty="0"/>
              <a:t>(Click on Code -&gt; Download ZIP)</a:t>
            </a:r>
          </a:p>
          <a:p>
            <a:endParaRPr lang="en-NL" b="0" dirty="0"/>
          </a:p>
          <a:p>
            <a:r>
              <a:rPr lang="en-NL" b="0" dirty="0"/>
              <a:t>2. Extract ZIP</a:t>
            </a:r>
          </a:p>
          <a:p>
            <a:endParaRPr lang="en-NL" b="0" dirty="0"/>
          </a:p>
          <a:p>
            <a:r>
              <a:rPr lang="en-NL" b="0" dirty="0"/>
              <a:t>3. Set up Python. In Windows (Mac/Linux):</a:t>
            </a:r>
          </a:p>
          <a:p>
            <a:pPr marL="285750" indent="-285750">
              <a:buFont typeface="Arial" panose="020B0604020202020204" pitchFamily="34" charset="0"/>
              <a:buChar char="•"/>
            </a:pPr>
            <a:r>
              <a:rPr lang="en-NL" b="0" dirty="0"/>
              <a:t>Open a conda terminal (open a terminal)</a:t>
            </a:r>
          </a:p>
          <a:p>
            <a:pPr marL="285750" indent="-285750">
              <a:buFont typeface="Arial" panose="020B0604020202020204" pitchFamily="34" charset="0"/>
              <a:buChar char="•"/>
            </a:pPr>
            <a:r>
              <a:rPr lang="en-NL" b="0" dirty="0"/>
              <a:t>Navigate to the directory with the code using dir (ls) to list the files and cd XXX (cd XXX) to enter directory XXX.</a:t>
            </a:r>
          </a:p>
          <a:p>
            <a:pPr marL="285750" indent="-285750">
              <a:buFont typeface="Arial" panose="020B0604020202020204" pitchFamily="34" charset="0"/>
              <a:buChar char="•"/>
            </a:pPr>
            <a:r>
              <a:rPr lang="en-GB" b="0" dirty="0"/>
              <a:t>Create a new environment: </a:t>
            </a:r>
            <a:r>
              <a:rPr lang="en-GB" b="0" i="1" dirty="0" err="1"/>
              <a:t>conda</a:t>
            </a:r>
            <a:r>
              <a:rPr lang="en-GB" b="0" i="1" dirty="0"/>
              <a:t> env create -f </a:t>
            </a:r>
            <a:r>
              <a:rPr lang="en-GB" b="0" i="1" dirty="0" err="1"/>
              <a:t>environment.yml</a:t>
            </a:r>
            <a:endParaRPr lang="en-GB" b="0" i="1" dirty="0"/>
          </a:p>
          <a:p>
            <a:pPr marL="285750" indent="-285750">
              <a:buFont typeface="Arial" panose="020B0604020202020204" pitchFamily="34" charset="0"/>
              <a:buChar char="•"/>
            </a:pPr>
            <a:r>
              <a:rPr lang="en-GB" b="0" dirty="0"/>
              <a:t>Activate environment: </a:t>
            </a:r>
            <a:r>
              <a:rPr lang="en-GB" b="0" i="1" dirty="0" err="1"/>
              <a:t>conda</a:t>
            </a:r>
            <a:r>
              <a:rPr lang="en-GB" b="0" i="1" dirty="0"/>
              <a:t> activate networks</a:t>
            </a:r>
          </a:p>
          <a:p>
            <a:pPr marL="285750" indent="-285750">
              <a:buFont typeface="Arial" panose="020B0604020202020204" pitchFamily="34" charset="0"/>
              <a:buChar char="•"/>
            </a:pPr>
            <a:r>
              <a:rPr lang="en-GB" b="0" dirty="0"/>
              <a:t>Launch </a:t>
            </a:r>
            <a:r>
              <a:rPr lang="en-GB" b="0" dirty="0" err="1"/>
              <a:t>jupyter</a:t>
            </a:r>
            <a:r>
              <a:rPr lang="en-GB" b="0" dirty="0"/>
              <a:t> notebook: </a:t>
            </a:r>
            <a:r>
              <a:rPr lang="en-GB" b="0" i="1" dirty="0" err="1"/>
              <a:t>jupyter</a:t>
            </a:r>
            <a:r>
              <a:rPr lang="en-GB" b="0" i="1" dirty="0"/>
              <a:t> notebook</a:t>
            </a:r>
          </a:p>
          <a:p>
            <a:pPr marL="285750" indent="-285750">
              <a:buFont typeface="Arial" panose="020B0604020202020204" pitchFamily="34" charset="0"/>
              <a:buChar char="•"/>
            </a:pPr>
            <a:r>
              <a:rPr lang="en-GB" b="0" dirty="0"/>
              <a:t>Open notebook: </a:t>
            </a:r>
            <a:r>
              <a:rPr lang="en-GB" b="0" i="1" dirty="0"/>
              <a:t>1_intro_networks.ipynb</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endParaRPr lang="en-NL" b="0" i="1" dirty="0"/>
          </a:p>
          <a:p>
            <a:pPr marL="285750" indent="-285750">
              <a:buFont typeface="Arial" panose="020B0604020202020204" pitchFamily="34" charset="0"/>
              <a:buChar char="•"/>
            </a:pPr>
            <a:endParaRPr lang="en-NL" b="0" dirty="0"/>
          </a:p>
          <a:p>
            <a:endParaRPr lang="en-NL" b="0" dirty="0"/>
          </a:p>
          <a:p>
            <a:endParaRPr lang="en-NL" b="0" dirty="0"/>
          </a:p>
        </p:txBody>
      </p:sp>
    </p:spTree>
    <p:extLst>
      <p:ext uri="{BB962C8B-B14F-4D97-AF65-F5344CB8AC3E}">
        <p14:creationId xmlns:p14="http://schemas.microsoft.com/office/powerpoint/2010/main" val="3692280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a:xfrm>
            <a:off x="1525301" y="1995467"/>
            <a:ext cx="9141397" cy="615553"/>
          </a:xfrm>
        </p:spPr>
        <p:txBody>
          <a:bodyPr/>
          <a:lstStyle/>
          <a:p>
            <a:r>
              <a:rPr lang="en-NL" dirty="0"/>
              <a:t>Intro to linear algebra</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Why? Multiplying matrices is fast (relatively)</a:t>
            </a:r>
          </a:p>
        </p:txBody>
      </p:sp>
    </p:spTree>
    <p:extLst>
      <p:ext uri="{BB962C8B-B14F-4D97-AF65-F5344CB8AC3E}">
        <p14:creationId xmlns:p14="http://schemas.microsoft.com/office/powerpoint/2010/main" val="114661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78360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Directed networks</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1200518" y="3210511"/>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098486408"/>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Tree>
    <p:extLst>
      <p:ext uri="{BB962C8B-B14F-4D97-AF65-F5344CB8AC3E}">
        <p14:creationId xmlns:p14="http://schemas.microsoft.com/office/powerpoint/2010/main" val="1191261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Undirected networks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984220490"/>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grpSp>
        <p:nvGrpSpPr>
          <p:cNvPr id="10" name="Group 9">
            <a:extLst>
              <a:ext uri="{FF2B5EF4-FFF2-40B4-BE49-F238E27FC236}">
                <a16:creationId xmlns:a16="http://schemas.microsoft.com/office/drawing/2014/main" id="{08241CF9-5B46-ED86-DE5B-C97FE18A03A9}"/>
              </a:ext>
            </a:extLst>
          </p:cNvPr>
          <p:cNvGrpSpPr/>
          <p:nvPr/>
        </p:nvGrpSpPr>
        <p:grpSpPr>
          <a:xfrm>
            <a:off x="1156061" y="3266663"/>
            <a:ext cx="2923665" cy="1914937"/>
            <a:chOff x="7162056" y="356198"/>
            <a:chExt cx="2923665" cy="1914937"/>
          </a:xfrm>
        </p:grpSpPr>
        <p:sp>
          <p:nvSpPr>
            <p:cNvPr id="12" name="Oval 11">
              <a:extLst>
                <a:ext uri="{FF2B5EF4-FFF2-40B4-BE49-F238E27FC236}">
                  <a16:creationId xmlns:a16="http://schemas.microsoft.com/office/drawing/2014/main" id="{A50F2012-A36F-86FA-DA88-DCDDB84D101F}"/>
                </a:ext>
              </a:extLst>
            </p:cNvPr>
            <p:cNvSpPr/>
            <p:nvPr/>
          </p:nvSpPr>
          <p:spPr>
            <a:xfrm>
              <a:off x="7188724" y="79952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3" name="Oval 12">
              <a:extLst>
                <a:ext uri="{FF2B5EF4-FFF2-40B4-BE49-F238E27FC236}">
                  <a16:creationId xmlns:a16="http://schemas.microsoft.com/office/drawing/2014/main" id="{6668D70E-594D-C4D2-B867-45FB080561C6}"/>
                </a:ext>
              </a:extLst>
            </p:cNvPr>
            <p:cNvSpPr/>
            <p:nvPr/>
          </p:nvSpPr>
          <p:spPr>
            <a:xfrm>
              <a:off x="9185721" y="35619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4" name="Oval 13">
              <a:extLst>
                <a:ext uri="{FF2B5EF4-FFF2-40B4-BE49-F238E27FC236}">
                  <a16:creationId xmlns:a16="http://schemas.microsoft.com/office/drawing/2014/main" id="{CC563849-C245-5D0A-6F7E-9CD9D62406C2}"/>
                </a:ext>
              </a:extLst>
            </p:cNvPr>
            <p:cNvSpPr/>
            <p:nvPr/>
          </p:nvSpPr>
          <p:spPr>
            <a:xfrm>
              <a:off x="9185721" y="137113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5" name="Straight Arrow Connector 14">
              <a:extLst>
                <a:ext uri="{FF2B5EF4-FFF2-40B4-BE49-F238E27FC236}">
                  <a16:creationId xmlns:a16="http://schemas.microsoft.com/office/drawing/2014/main" id="{633C8824-7084-5FA8-F73D-6196F982369C}"/>
                </a:ext>
              </a:extLst>
            </p:cNvPr>
            <p:cNvCxnSpPr>
              <a:cxnSpLocks/>
              <a:stCxn id="12" idx="6"/>
              <a:endCxn id="14" idx="2"/>
            </p:cNvCxnSpPr>
            <p:nvPr/>
          </p:nvCxnSpPr>
          <p:spPr>
            <a:xfrm>
              <a:off x="8088724" y="124952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143092F-3149-0D51-AB43-674B2414E6D8}"/>
                </a:ext>
              </a:extLst>
            </p:cNvPr>
            <p:cNvCxnSpPr>
              <a:cxnSpLocks/>
              <a:stCxn id="12" idx="6"/>
              <a:endCxn id="13" idx="2"/>
            </p:cNvCxnSpPr>
            <p:nvPr/>
          </p:nvCxnSpPr>
          <p:spPr>
            <a:xfrm flipV="1">
              <a:off x="8088724" y="804398"/>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D37C149-B563-39C4-55C9-8BC5CA22B176}"/>
                </a:ext>
              </a:extLst>
            </p:cNvPr>
            <p:cNvSpPr txBox="1"/>
            <p:nvPr/>
          </p:nvSpPr>
          <p:spPr>
            <a:xfrm>
              <a:off x="7162056" y="380849"/>
              <a:ext cx="184731" cy="369332"/>
            </a:xfrm>
            <a:prstGeom prst="rect">
              <a:avLst/>
            </a:prstGeom>
            <a:noFill/>
          </p:spPr>
          <p:txBody>
            <a:bodyPr wrap="none" rtlCol="0">
              <a:spAutoFit/>
            </a:bodyPr>
            <a:lstStyle/>
            <a:p>
              <a:endParaRPr lang="en-NL" dirty="0"/>
            </a:p>
          </p:txBody>
        </p:sp>
      </p:grpSp>
    </p:spTree>
    <p:extLst>
      <p:ext uri="{BB962C8B-B14F-4D97-AF65-F5344CB8AC3E}">
        <p14:creationId xmlns:p14="http://schemas.microsoft.com/office/powerpoint/2010/main" val="1465870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Some terms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843770529"/>
              </p:ext>
            </p:extLst>
          </p:nvPr>
        </p:nvGraphicFramePr>
        <p:xfrm>
          <a:off x="889000" y="191769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7" name="Frame 6">
            <a:extLst>
              <a:ext uri="{FF2B5EF4-FFF2-40B4-BE49-F238E27FC236}">
                <a16:creationId xmlns:a16="http://schemas.microsoft.com/office/drawing/2014/main" id="{4055C636-2ABC-8E54-ECA3-2E319859B051}"/>
              </a:ext>
            </a:extLst>
          </p:cNvPr>
          <p:cNvSpPr/>
          <p:nvPr/>
        </p:nvSpPr>
        <p:spPr>
          <a:xfrm rot="1164826">
            <a:off x="1917699" y="2921000"/>
            <a:ext cx="3022600" cy="495300"/>
          </a:xfrm>
          <a:prstGeom prst="frame">
            <a:avLst>
              <a:gd name="adj1" fmla="val 6485"/>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8" name="TextBox 7">
            <a:extLst>
              <a:ext uri="{FF2B5EF4-FFF2-40B4-BE49-F238E27FC236}">
                <a16:creationId xmlns:a16="http://schemas.microsoft.com/office/drawing/2014/main" id="{CA026069-0AFD-79E1-46AB-0F4CDCE14B98}"/>
              </a:ext>
            </a:extLst>
          </p:cNvPr>
          <p:cNvSpPr txBox="1"/>
          <p:nvPr/>
        </p:nvSpPr>
        <p:spPr>
          <a:xfrm>
            <a:off x="4749800" y="3904557"/>
            <a:ext cx="1095172" cy="369332"/>
          </a:xfrm>
          <a:prstGeom prst="rect">
            <a:avLst/>
          </a:prstGeom>
          <a:noFill/>
        </p:spPr>
        <p:txBody>
          <a:bodyPr wrap="none" rtlCol="0">
            <a:spAutoFit/>
          </a:bodyPr>
          <a:lstStyle/>
          <a:p>
            <a:r>
              <a:rPr lang="en-NL" dirty="0">
                <a:solidFill>
                  <a:srgbClr val="C00000"/>
                </a:solidFill>
              </a:rPr>
              <a:t>Diagonal</a:t>
            </a:r>
          </a:p>
        </p:txBody>
      </p:sp>
      <p:sp>
        <p:nvSpPr>
          <p:cNvPr id="9" name="TextBox 8">
            <a:extLst>
              <a:ext uri="{FF2B5EF4-FFF2-40B4-BE49-F238E27FC236}">
                <a16:creationId xmlns:a16="http://schemas.microsoft.com/office/drawing/2014/main" id="{ACD1BFBB-9525-06C1-BD25-85B62683F63A}"/>
              </a:ext>
            </a:extLst>
          </p:cNvPr>
          <p:cNvSpPr txBox="1"/>
          <p:nvPr/>
        </p:nvSpPr>
        <p:spPr>
          <a:xfrm>
            <a:off x="842067" y="4508147"/>
            <a:ext cx="4324645" cy="369332"/>
          </a:xfrm>
          <a:prstGeom prst="rect">
            <a:avLst/>
          </a:prstGeom>
          <a:noFill/>
        </p:spPr>
        <p:txBody>
          <a:bodyPr wrap="none" rtlCol="0">
            <a:spAutoFit/>
          </a:bodyPr>
          <a:lstStyle/>
          <a:p>
            <a:r>
              <a:rPr lang="en-NL" dirty="0"/>
              <a:t>Trace = Sum of elements in the diagonal</a:t>
            </a:r>
          </a:p>
        </p:txBody>
      </p:sp>
      <p:graphicFrame>
        <p:nvGraphicFramePr>
          <p:cNvPr id="18" name="Table 17">
            <a:extLst>
              <a:ext uri="{FF2B5EF4-FFF2-40B4-BE49-F238E27FC236}">
                <a16:creationId xmlns:a16="http://schemas.microsoft.com/office/drawing/2014/main" id="{E3B2D50E-1AAA-4F68-13C1-AC8A39DC82E9}"/>
              </a:ext>
            </a:extLst>
          </p:cNvPr>
          <p:cNvGraphicFramePr>
            <a:graphicFrameLocks noGrp="1"/>
          </p:cNvGraphicFramePr>
          <p:nvPr>
            <p:extLst>
              <p:ext uri="{D42A27DB-BD31-4B8C-83A1-F6EECF244321}">
                <p14:modId xmlns:p14="http://schemas.microsoft.com/office/powerpoint/2010/main" val="3029316166"/>
              </p:ext>
            </p:extLst>
          </p:nvPr>
        </p:nvGraphicFramePr>
        <p:xfrm>
          <a:off x="8976041" y="1872713"/>
          <a:ext cx="2616200" cy="1483360"/>
        </p:xfrm>
        <a:graphic>
          <a:graphicData uri="http://schemas.openxmlformats.org/drawingml/2006/table">
            <a:tbl>
              <a:tblPr firstRow="1" firstCol="1" bandRow="1">
                <a:tableStyleId>{21E4AEA4-8DFA-4A89-87EB-49C32662AFE0}</a:tableStyleId>
              </a:tblPr>
              <a:tblGrid>
                <a:gridCol w="654050">
                  <a:extLst>
                    <a:ext uri="{9D8B030D-6E8A-4147-A177-3AD203B41FA5}">
                      <a16:colId xmlns:a16="http://schemas.microsoft.com/office/drawing/2014/main" val="3993447964"/>
                    </a:ext>
                  </a:extLst>
                </a:gridCol>
                <a:gridCol w="654050">
                  <a:extLst>
                    <a:ext uri="{9D8B030D-6E8A-4147-A177-3AD203B41FA5}">
                      <a16:colId xmlns:a16="http://schemas.microsoft.com/office/drawing/2014/main" val="1886444995"/>
                    </a:ext>
                  </a:extLst>
                </a:gridCol>
                <a:gridCol w="654050">
                  <a:extLst>
                    <a:ext uri="{9D8B030D-6E8A-4147-A177-3AD203B41FA5}">
                      <a16:colId xmlns:a16="http://schemas.microsoft.com/office/drawing/2014/main" val="92034959"/>
                    </a:ext>
                  </a:extLst>
                </a:gridCol>
                <a:gridCol w="654050">
                  <a:extLst>
                    <a:ext uri="{9D8B030D-6E8A-4147-A177-3AD203B41FA5}">
                      <a16:colId xmlns:a16="http://schemas.microsoft.com/office/drawing/2014/main" val="28623301"/>
                    </a:ext>
                  </a:extLst>
                </a:gridCol>
              </a:tblGrid>
              <a:tr h="370840">
                <a:tc>
                  <a:txBody>
                    <a:bodyPr/>
                    <a:lstStyle/>
                    <a:p>
                      <a:endParaRPr lang="en-NL" dirty="0"/>
                    </a:p>
                  </a:txBody>
                  <a:tcPr/>
                </a:tc>
                <a:tc>
                  <a:txBody>
                    <a:bodyPr/>
                    <a:lstStyle/>
                    <a:p>
                      <a:endParaRPr lang="en-NL" dirty="0"/>
                    </a:p>
                  </a:txBody>
                  <a:tcPr/>
                </a:tc>
                <a:tc>
                  <a:txBody>
                    <a:bodyPr/>
                    <a:lstStyle/>
                    <a:p>
                      <a:endParaRPr lang="en-NL" dirty="0"/>
                    </a:p>
                  </a:txBody>
                  <a:tcPr/>
                </a:tc>
                <a:tc>
                  <a:txBody>
                    <a:bodyPr/>
                    <a:lstStyle/>
                    <a:p>
                      <a:endParaRPr lang="en-NL" dirty="0"/>
                    </a:p>
                  </a:txBody>
                  <a:tcPr/>
                </a:tc>
                <a:extLst>
                  <a:ext uri="{0D108BD9-81ED-4DB2-BD59-A6C34878D82A}">
                    <a16:rowId xmlns:a16="http://schemas.microsoft.com/office/drawing/2014/main" val="1609529399"/>
                  </a:ext>
                </a:extLst>
              </a:tr>
              <a:tr h="370840">
                <a:tc>
                  <a:txBody>
                    <a:bodyPr/>
                    <a:lstStyle/>
                    <a:p>
                      <a:endParaRPr lang="en-NL" dirty="0"/>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endParaRPr lang="en-NL" dirty="0"/>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endParaRPr lang="en-NL" dirty="0"/>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bl>
          </a:graphicData>
        </a:graphic>
      </p:graphicFrame>
      <p:sp>
        <p:nvSpPr>
          <p:cNvPr id="11" name="TextBox 10">
            <a:extLst>
              <a:ext uri="{FF2B5EF4-FFF2-40B4-BE49-F238E27FC236}">
                <a16:creationId xmlns:a16="http://schemas.microsoft.com/office/drawing/2014/main" id="{1B8AE0E6-BDBB-EABA-A7FE-53EC615BDB92}"/>
              </a:ext>
            </a:extLst>
          </p:cNvPr>
          <p:cNvSpPr txBox="1"/>
          <p:nvPr/>
        </p:nvSpPr>
        <p:spPr>
          <a:xfrm>
            <a:off x="6743702" y="2432743"/>
            <a:ext cx="2165978" cy="923330"/>
          </a:xfrm>
          <a:prstGeom prst="rect">
            <a:avLst/>
          </a:prstGeom>
          <a:noFill/>
        </p:spPr>
        <p:txBody>
          <a:bodyPr wrap="none" rtlCol="0">
            <a:spAutoFit/>
          </a:bodyPr>
          <a:lstStyle/>
          <a:p>
            <a:r>
              <a:rPr lang="en-NL" dirty="0"/>
              <a:t>Identity matrix (I) = </a:t>
            </a:r>
          </a:p>
          <a:p>
            <a:endParaRPr lang="en-NL" dirty="0"/>
          </a:p>
          <a:p>
            <a:r>
              <a:rPr lang="en-NL" dirty="0"/>
              <a:t>I @ A = A</a:t>
            </a:r>
          </a:p>
        </p:txBody>
      </p:sp>
      <p:graphicFrame>
        <p:nvGraphicFramePr>
          <p:cNvPr id="20" name="Table 19">
            <a:extLst>
              <a:ext uri="{FF2B5EF4-FFF2-40B4-BE49-F238E27FC236}">
                <a16:creationId xmlns:a16="http://schemas.microsoft.com/office/drawing/2014/main" id="{6064FE7C-3118-02BB-27B6-6F33657CE156}"/>
              </a:ext>
            </a:extLst>
          </p:cNvPr>
          <p:cNvGraphicFramePr>
            <a:graphicFrameLocks noGrp="1"/>
          </p:cNvGraphicFramePr>
          <p:nvPr>
            <p:extLst>
              <p:ext uri="{D42A27DB-BD31-4B8C-83A1-F6EECF244321}">
                <p14:modId xmlns:p14="http://schemas.microsoft.com/office/powerpoint/2010/main" val="1811470525"/>
              </p:ext>
            </p:extLst>
          </p:nvPr>
        </p:nvGraphicFramePr>
        <p:xfrm>
          <a:off x="7883240" y="3807328"/>
          <a:ext cx="3721100" cy="1625600"/>
        </p:xfrm>
        <a:graphic>
          <a:graphicData uri="http://schemas.openxmlformats.org/drawingml/2006/table">
            <a:tbl>
              <a:tblPr firstRow="1" firstCol="1" bandRow="1">
                <a:tableStyleId>{21E4AEA4-8DFA-4A89-87EB-49C32662AFE0}</a:tableStyleId>
              </a:tblPr>
              <a:tblGrid>
                <a:gridCol w="930275">
                  <a:extLst>
                    <a:ext uri="{9D8B030D-6E8A-4147-A177-3AD203B41FA5}">
                      <a16:colId xmlns:a16="http://schemas.microsoft.com/office/drawing/2014/main" val="3993447964"/>
                    </a:ext>
                  </a:extLst>
                </a:gridCol>
                <a:gridCol w="930275">
                  <a:extLst>
                    <a:ext uri="{9D8B030D-6E8A-4147-A177-3AD203B41FA5}">
                      <a16:colId xmlns:a16="http://schemas.microsoft.com/office/drawing/2014/main" val="1886444995"/>
                    </a:ext>
                  </a:extLst>
                </a:gridCol>
                <a:gridCol w="930275">
                  <a:extLst>
                    <a:ext uri="{9D8B030D-6E8A-4147-A177-3AD203B41FA5}">
                      <a16:colId xmlns:a16="http://schemas.microsoft.com/office/drawing/2014/main" val="92034959"/>
                    </a:ext>
                  </a:extLst>
                </a:gridCol>
                <a:gridCol w="930275">
                  <a:extLst>
                    <a:ext uri="{9D8B030D-6E8A-4147-A177-3AD203B41FA5}">
                      <a16:colId xmlns:a16="http://schemas.microsoft.com/office/drawing/2014/main" val="28623301"/>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19" name="TextBox 18">
            <a:extLst>
              <a:ext uri="{FF2B5EF4-FFF2-40B4-BE49-F238E27FC236}">
                <a16:creationId xmlns:a16="http://schemas.microsoft.com/office/drawing/2014/main" id="{A8E0BA5E-854B-11FA-2CF1-7D00C5D349DA}"/>
              </a:ext>
            </a:extLst>
          </p:cNvPr>
          <p:cNvSpPr txBox="1"/>
          <p:nvPr/>
        </p:nvSpPr>
        <p:spPr>
          <a:xfrm>
            <a:off x="317500" y="2616200"/>
            <a:ext cx="524567" cy="369332"/>
          </a:xfrm>
          <a:prstGeom prst="rect">
            <a:avLst/>
          </a:prstGeom>
          <a:noFill/>
        </p:spPr>
        <p:txBody>
          <a:bodyPr wrap="none" rtlCol="0">
            <a:spAutoFit/>
          </a:bodyPr>
          <a:lstStyle/>
          <a:p>
            <a:r>
              <a:rPr lang="en-NL" dirty="0"/>
              <a:t>A =</a:t>
            </a:r>
          </a:p>
        </p:txBody>
      </p:sp>
      <p:sp>
        <p:nvSpPr>
          <p:cNvPr id="21" name="TextBox 20">
            <a:extLst>
              <a:ext uri="{FF2B5EF4-FFF2-40B4-BE49-F238E27FC236}">
                <a16:creationId xmlns:a16="http://schemas.microsoft.com/office/drawing/2014/main" id="{B9F59F0B-57EC-8938-9F93-BB7BC80410C8}"/>
              </a:ext>
            </a:extLst>
          </p:cNvPr>
          <p:cNvSpPr txBox="1"/>
          <p:nvPr/>
        </p:nvSpPr>
        <p:spPr>
          <a:xfrm>
            <a:off x="5968998" y="4370570"/>
            <a:ext cx="1914242" cy="923330"/>
          </a:xfrm>
          <a:prstGeom prst="rect">
            <a:avLst/>
          </a:prstGeom>
          <a:noFill/>
        </p:spPr>
        <p:txBody>
          <a:bodyPr wrap="none" rtlCol="0">
            <a:spAutoFit/>
          </a:bodyPr>
          <a:lstStyle/>
          <a:p>
            <a:r>
              <a:rPr lang="en-NL" dirty="0"/>
              <a:t>Transpose (A</a:t>
            </a:r>
            <a:r>
              <a:rPr lang="en-NL" baseline="30000" dirty="0"/>
              <a:t>T</a:t>
            </a:r>
            <a:r>
              <a:rPr lang="en-NL" dirty="0"/>
              <a:t>) =</a:t>
            </a:r>
          </a:p>
          <a:p>
            <a:endParaRPr lang="en-NL" dirty="0"/>
          </a:p>
          <a:p>
            <a:r>
              <a:rPr lang="en-NL" dirty="0"/>
              <a:t>(python) A.T  </a:t>
            </a:r>
          </a:p>
        </p:txBody>
      </p:sp>
      <p:sp>
        <p:nvSpPr>
          <p:cNvPr id="22" name="TextBox 21">
            <a:extLst>
              <a:ext uri="{FF2B5EF4-FFF2-40B4-BE49-F238E27FC236}">
                <a16:creationId xmlns:a16="http://schemas.microsoft.com/office/drawing/2014/main" id="{5BBF466A-284B-4B3A-1A2E-7A3F31350BC2}"/>
              </a:ext>
            </a:extLst>
          </p:cNvPr>
          <p:cNvSpPr txBox="1"/>
          <p:nvPr/>
        </p:nvSpPr>
        <p:spPr>
          <a:xfrm>
            <a:off x="6596130" y="6111466"/>
            <a:ext cx="5444952" cy="369332"/>
          </a:xfrm>
          <a:prstGeom prst="rect">
            <a:avLst/>
          </a:prstGeom>
          <a:noFill/>
        </p:spPr>
        <p:txBody>
          <a:bodyPr wrap="none" rtlCol="0">
            <a:spAutoFit/>
          </a:bodyPr>
          <a:lstStyle/>
          <a:p>
            <a:r>
              <a:rPr lang="en-NL" dirty="0"/>
              <a:t>Symmetric matrix: A = A.T (e.g. undirected network)</a:t>
            </a:r>
          </a:p>
        </p:txBody>
      </p:sp>
    </p:spTree>
    <p:extLst>
      <p:ext uri="{BB962C8B-B14F-4D97-AF65-F5344CB8AC3E}">
        <p14:creationId xmlns:p14="http://schemas.microsoft.com/office/powerpoint/2010/main" val="1136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P spid="21"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r>
              <a:rPr lang="en-NL" b="0" dirty="0"/>
              <a:t>Python:</a:t>
            </a:r>
          </a:p>
          <a:p>
            <a:pPr marL="285750" indent="-285750">
              <a:buFontTx/>
              <a:buChar char="-"/>
            </a:pPr>
            <a:r>
              <a:rPr lang="en-NL" b="0" dirty="0"/>
              <a:t>Convert between formats</a:t>
            </a:r>
          </a:p>
          <a:p>
            <a:pPr marL="285750" indent="-285750">
              <a:buFontTx/>
              <a:buChar char="-"/>
            </a:pPr>
            <a:r>
              <a:rPr lang="en-NL" b="0" dirty="0"/>
              <a:t>Plot matrix </a:t>
            </a:r>
            <a:endParaRPr lang="en-NL" dirty="0"/>
          </a:p>
          <a:p>
            <a:pPr marL="285750" indent="-285750">
              <a:buFontTx/>
              <a:buChar char="-"/>
            </a:pPr>
            <a:endParaRPr lang="en-NL" dirty="0"/>
          </a:p>
        </p:txBody>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ex.1 </a:t>
            </a:r>
          </a:p>
        </p:txBody>
      </p:sp>
    </p:spTree>
    <p:extLst>
      <p:ext uri="{BB962C8B-B14F-4D97-AF65-F5344CB8AC3E}">
        <p14:creationId xmlns:p14="http://schemas.microsoft.com/office/powerpoint/2010/main" val="1809946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sum</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500743429"/>
              </p:ext>
            </p:extLst>
          </p:nvPr>
        </p:nvGraphicFramePr>
        <p:xfrm>
          <a:off x="504987"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1747190040"/>
              </p:ext>
            </p:extLst>
          </p:nvPr>
        </p:nvGraphicFramePr>
        <p:xfrm>
          <a:off x="4528262" y="2923540"/>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100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400197"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2" y="5481936"/>
            <a:ext cx="3007156" cy="923330"/>
          </a:xfrm>
          <a:prstGeom prst="rect">
            <a:avLst/>
          </a:prstGeom>
          <a:noFill/>
        </p:spPr>
        <p:txBody>
          <a:bodyPr wrap="square" rtlCol="0">
            <a:spAutoFit/>
          </a:bodyPr>
          <a:lstStyle/>
          <a:p>
            <a:r>
              <a:rPr lang="en-NL" dirty="0"/>
              <a:t>     A      @     M     = SM</a:t>
            </a:r>
          </a:p>
          <a:p>
            <a:endParaRPr lang="en-NL" dirty="0"/>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3184231387"/>
              </p:ext>
            </p:extLst>
          </p:nvPr>
        </p:nvGraphicFramePr>
        <p:xfrm>
          <a:off x="6870813" y="2926614"/>
          <a:ext cx="4328410" cy="2001520"/>
        </p:xfrm>
        <a:graphic>
          <a:graphicData uri="http://schemas.openxmlformats.org/drawingml/2006/table">
            <a:tbl>
              <a:tblPr firstRow="1" firstCol="1" bandRow="1">
                <a:tableStyleId>{21E4AEA4-8DFA-4A89-87EB-49C32662AFE0}</a:tableStyleId>
              </a:tblPr>
              <a:tblGrid>
                <a:gridCol w="981236">
                  <a:extLst>
                    <a:ext uri="{9D8B030D-6E8A-4147-A177-3AD203B41FA5}">
                      <a16:colId xmlns:a16="http://schemas.microsoft.com/office/drawing/2014/main" val="3993447964"/>
                    </a:ext>
                  </a:extLst>
                </a:gridCol>
                <a:gridCol w="3347174">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0*100 + 1*100 + 1*20 + 0*10 = 120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1*100 + 0*100 + 0*20 + 0*10 = 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1*100 + 0*100 + 0*20 + 1*10 = 110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0*100 + 0*100 + 1*20 + 0*10 = 20</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32275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504987" y="313576"/>
            <a:ext cx="9194800" cy="1189038"/>
          </a:xfrm>
        </p:spPr>
        <p:txBody>
          <a:bodyPr>
            <a:normAutofit/>
          </a:bodyPr>
          <a:lstStyle/>
          <a:p>
            <a:r>
              <a:rPr lang="en-US" dirty="0"/>
              <a:t>Matrix multiplication: average</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447383452"/>
              </p:ext>
            </p:extLst>
          </p:nvPr>
        </p:nvGraphicFramePr>
        <p:xfrm>
          <a:off x="504987" y="2309589"/>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Origin</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731580222"/>
              </p:ext>
            </p:extLst>
          </p:nvPr>
        </p:nvGraphicFramePr>
        <p:xfrm>
          <a:off x="4528262" y="2309589"/>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100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125683"/>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712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335356" y="43619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448826" y="1569708"/>
            <a:ext cx="8225274" cy="646331"/>
          </a:xfrm>
          <a:prstGeom prst="rect">
            <a:avLst/>
          </a:prstGeom>
          <a:noFill/>
        </p:spPr>
        <p:txBody>
          <a:bodyPr wrap="square" rtlCol="0">
            <a:spAutoFit/>
          </a:bodyPr>
          <a:lstStyle/>
          <a:p>
            <a:r>
              <a:rPr lang="en-NL" dirty="0"/>
              <a:t>     A      @     M    /  A.sum(1)    = AvM</a:t>
            </a:r>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4188076572"/>
              </p:ext>
            </p:extLst>
          </p:nvPr>
        </p:nvGraphicFramePr>
        <p:xfrm>
          <a:off x="6870813" y="2312663"/>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120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110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20</a:t>
                      </a:r>
                    </a:p>
                  </a:txBody>
                  <a:tcPr/>
                </a:tc>
                <a:extLst>
                  <a:ext uri="{0D108BD9-81ED-4DB2-BD59-A6C34878D82A}">
                    <a16:rowId xmlns:a16="http://schemas.microsoft.com/office/drawing/2014/main" val="4054538029"/>
                  </a:ext>
                </a:extLst>
              </a:tr>
            </a:tbl>
          </a:graphicData>
        </a:graphic>
      </p:graphicFrame>
      <p:graphicFrame>
        <p:nvGraphicFramePr>
          <p:cNvPr id="25" name="Table 24">
            <a:extLst>
              <a:ext uri="{FF2B5EF4-FFF2-40B4-BE49-F238E27FC236}">
                <a16:creationId xmlns:a16="http://schemas.microsoft.com/office/drawing/2014/main" id="{560B4422-787A-6815-1E7F-FB7165F8EC70}"/>
              </a:ext>
            </a:extLst>
          </p:cNvPr>
          <p:cNvGraphicFramePr>
            <a:graphicFrameLocks noGrp="1"/>
          </p:cNvGraphicFramePr>
          <p:nvPr>
            <p:extLst>
              <p:ext uri="{D42A27DB-BD31-4B8C-83A1-F6EECF244321}">
                <p14:modId xmlns:p14="http://schemas.microsoft.com/office/powerpoint/2010/main" val="2858670171"/>
              </p:ext>
            </p:extLst>
          </p:nvPr>
        </p:nvGraphicFramePr>
        <p:xfrm>
          <a:off x="2686613"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 name="TextBox 2">
            <a:extLst>
              <a:ext uri="{FF2B5EF4-FFF2-40B4-BE49-F238E27FC236}">
                <a16:creationId xmlns:a16="http://schemas.microsoft.com/office/drawing/2014/main" id="{65890E20-DC1D-424B-6B67-7632E6D6A5CC}"/>
              </a:ext>
            </a:extLst>
          </p:cNvPr>
          <p:cNvSpPr txBox="1"/>
          <p:nvPr/>
        </p:nvSpPr>
        <p:spPr>
          <a:xfrm>
            <a:off x="504987" y="1221367"/>
            <a:ext cx="9356087" cy="369332"/>
          </a:xfrm>
          <a:prstGeom prst="rect">
            <a:avLst/>
          </a:prstGeom>
          <a:noFill/>
        </p:spPr>
        <p:txBody>
          <a:bodyPr wrap="none" rtlCol="0">
            <a:spAutoFit/>
          </a:bodyPr>
          <a:lstStyle/>
          <a:p>
            <a:r>
              <a:rPr lang="en-NL" dirty="0"/>
              <a:t>Divide by the degree. We get it by summing the adjacency elements column-wise (axis=1)</a:t>
            </a:r>
          </a:p>
        </p:txBody>
      </p:sp>
      <p:cxnSp>
        <p:nvCxnSpPr>
          <p:cNvPr id="7" name="Straight Connector 6">
            <a:extLst>
              <a:ext uri="{FF2B5EF4-FFF2-40B4-BE49-F238E27FC236}">
                <a16:creationId xmlns:a16="http://schemas.microsoft.com/office/drawing/2014/main" id="{0610CB76-5BB9-1BEA-35EA-1BF1255688F5}"/>
              </a:ext>
            </a:extLst>
          </p:cNvPr>
          <p:cNvCxnSpPr/>
          <p:nvPr/>
        </p:nvCxnSpPr>
        <p:spPr>
          <a:xfrm>
            <a:off x="330200" y="4572000"/>
            <a:ext cx="57379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2F1318-89FF-3042-AD7F-63BE2D7B7FA1}"/>
              </a:ext>
            </a:extLst>
          </p:cNvPr>
          <p:cNvCxnSpPr>
            <a:cxnSpLocks/>
          </p:cNvCxnSpPr>
          <p:nvPr/>
        </p:nvCxnSpPr>
        <p:spPr>
          <a:xfrm>
            <a:off x="6830814" y="4546600"/>
            <a:ext cx="21959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4CECC98B-F900-11E3-972E-1171A410457E}"/>
              </a:ext>
            </a:extLst>
          </p:cNvPr>
          <p:cNvGraphicFramePr>
            <a:graphicFrameLocks noGrp="1"/>
          </p:cNvGraphicFramePr>
          <p:nvPr>
            <p:extLst>
              <p:ext uri="{D42A27DB-BD31-4B8C-83A1-F6EECF244321}">
                <p14:modId xmlns:p14="http://schemas.microsoft.com/office/powerpoint/2010/main" val="1887509234"/>
              </p:ext>
            </p:extLst>
          </p:nvPr>
        </p:nvGraphicFramePr>
        <p:xfrm>
          <a:off x="6994132"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0" name="TextBox 29">
            <a:extLst>
              <a:ext uri="{FF2B5EF4-FFF2-40B4-BE49-F238E27FC236}">
                <a16:creationId xmlns:a16="http://schemas.microsoft.com/office/drawing/2014/main" id="{E5B92996-A72B-1E32-BE6A-A382283804C8}"/>
              </a:ext>
            </a:extLst>
          </p:cNvPr>
          <p:cNvSpPr txBox="1"/>
          <p:nvPr/>
        </p:nvSpPr>
        <p:spPr>
          <a:xfrm>
            <a:off x="9245886" y="4353701"/>
            <a:ext cx="319318" cy="369332"/>
          </a:xfrm>
          <a:prstGeom prst="rect">
            <a:avLst/>
          </a:prstGeom>
          <a:noFill/>
        </p:spPr>
        <p:txBody>
          <a:bodyPr wrap="none" rtlCol="0">
            <a:spAutoFit/>
          </a:bodyPr>
          <a:lstStyle/>
          <a:p>
            <a:r>
              <a:rPr lang="en-NL" dirty="0"/>
              <a:t>=</a:t>
            </a:r>
          </a:p>
        </p:txBody>
      </p:sp>
      <p:graphicFrame>
        <p:nvGraphicFramePr>
          <p:cNvPr id="31" name="Table 30">
            <a:extLst>
              <a:ext uri="{FF2B5EF4-FFF2-40B4-BE49-F238E27FC236}">
                <a16:creationId xmlns:a16="http://schemas.microsoft.com/office/drawing/2014/main" id="{528EAC8F-D78C-CC19-BE31-572E5EDF5FA2}"/>
              </a:ext>
            </a:extLst>
          </p:cNvPr>
          <p:cNvGraphicFramePr>
            <a:graphicFrameLocks noGrp="1"/>
          </p:cNvGraphicFramePr>
          <p:nvPr>
            <p:extLst>
              <p:ext uri="{D42A27DB-BD31-4B8C-83A1-F6EECF244321}">
                <p14:modId xmlns:p14="http://schemas.microsoft.com/office/powerpoint/2010/main" val="82362103"/>
              </p:ext>
            </p:extLst>
          </p:nvPr>
        </p:nvGraphicFramePr>
        <p:xfrm>
          <a:off x="9766967" y="3537607"/>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60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100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55</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20</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6052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ex.2 </a:t>
            </a:r>
          </a:p>
        </p:txBody>
      </p:sp>
    </p:spTree>
    <p:extLst>
      <p:ext uri="{BB962C8B-B14F-4D97-AF65-F5344CB8AC3E}">
        <p14:creationId xmlns:p14="http://schemas.microsoft.com/office/powerpoint/2010/main" val="111529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48581"/>
            <a:ext cx="10388601" cy="5161935"/>
          </a:xfrm>
        </p:spPr>
        <p:txBody>
          <a:bodyPr>
            <a:normAutofit lnSpcReduction="10000"/>
          </a:bodyPr>
          <a:lstStyle/>
          <a:p>
            <a:r>
              <a:rPr lang="en-US" altLang="en-US" dirty="0"/>
              <a:t>Type 1: Interaction and flow</a:t>
            </a:r>
            <a:r>
              <a:rPr lang="en-US" altLang="en-US" b="0" dirty="0"/>
              <a:t> </a:t>
            </a:r>
            <a:r>
              <a:rPr lang="en-US" altLang="en-US" b="0" dirty="0">
                <a:sym typeface="Wingdings" pitchFamily="2" charset="2"/>
              </a:rPr>
              <a:t></a:t>
            </a:r>
            <a:r>
              <a:rPr lang="en-US" altLang="en-US" b="0" dirty="0"/>
              <a:t> “Real networks”. </a:t>
            </a:r>
          </a:p>
          <a:p>
            <a:pPr marL="285750" indent="-285750">
              <a:buFont typeface="Arial" panose="020B0604020202020204" pitchFamily="34" charset="0"/>
              <a:buChar char="•"/>
            </a:pPr>
            <a:r>
              <a:rPr lang="en-US" altLang="en-US" b="0" dirty="0"/>
              <a:t>Offline interactions</a:t>
            </a:r>
          </a:p>
          <a:p>
            <a:pPr marL="285750" indent="-285750">
              <a:buFont typeface="Arial" panose="020B0604020202020204" pitchFamily="34" charset="0"/>
              <a:buChar char="•"/>
            </a:pPr>
            <a:r>
              <a:rPr lang="en-US" altLang="en-US" b="0" dirty="0"/>
              <a:t>Online interactions</a:t>
            </a:r>
          </a:p>
          <a:p>
            <a:endParaRPr lang="en-US" altLang="en-US" b="0" dirty="0"/>
          </a:p>
          <a:p>
            <a:r>
              <a:rPr lang="en-US" altLang="en-US" dirty="0"/>
              <a:t>Type 2: Affiliation</a:t>
            </a:r>
            <a:r>
              <a:rPr lang="en-US" altLang="en-US" b="0" dirty="0"/>
              <a:t> </a:t>
            </a:r>
            <a:r>
              <a:rPr lang="en-US" altLang="en-US" b="0" dirty="0">
                <a:sym typeface="Wingdings" pitchFamily="2" charset="2"/>
              </a:rPr>
              <a:t> Node 1 is part of/related to node 2</a:t>
            </a:r>
          </a:p>
          <a:p>
            <a:pPr marL="285750" indent="-285750">
              <a:buFont typeface="Arial" panose="020B0604020202020204" pitchFamily="34" charset="0"/>
              <a:buChar char="•"/>
            </a:pPr>
            <a:r>
              <a:rPr lang="en-US" altLang="en-US" b="0" dirty="0">
                <a:sym typeface="Wingdings" pitchFamily="2" charset="2"/>
              </a:rPr>
              <a:t>Most administrative data: e.g. students in classrooms</a:t>
            </a:r>
          </a:p>
          <a:p>
            <a:pPr marL="285750" indent="-285750">
              <a:buFont typeface="Arial" panose="020B0604020202020204" pitchFamily="34" charset="0"/>
              <a:buChar char="•"/>
            </a:pPr>
            <a:r>
              <a:rPr lang="en-US" altLang="en-US" b="0" dirty="0">
                <a:sym typeface="Wingdings" pitchFamily="2" charset="2"/>
              </a:rPr>
              <a:t>Bipartite networks</a:t>
            </a:r>
          </a:p>
          <a:p>
            <a:endParaRPr lang="en-US" altLang="en-US" b="0" dirty="0">
              <a:sym typeface="Wingdings" pitchFamily="2" charset="2"/>
            </a:endParaRPr>
          </a:p>
          <a:p>
            <a:r>
              <a:rPr lang="en-US" altLang="en-US" dirty="0">
                <a:sym typeface="Wingdings" pitchFamily="2" charset="2"/>
              </a:rPr>
              <a:t>Type 3: Co-occurrence </a:t>
            </a:r>
            <a:r>
              <a:rPr lang="en-US" altLang="en-US" b="0" dirty="0">
                <a:sym typeface="Wingdings" pitchFamily="2" charset="2"/>
              </a:rPr>
              <a:t> Node 1 is correlated with node 2</a:t>
            </a:r>
            <a:endParaRPr lang="en-US" altLang="en-US" b="0" dirty="0"/>
          </a:p>
          <a:p>
            <a:pPr marL="285750" indent="-285750">
              <a:buFont typeface="Arial" panose="020B0604020202020204" pitchFamily="34" charset="0"/>
              <a:buChar char="•"/>
            </a:pPr>
            <a:r>
              <a:rPr lang="en-US" altLang="en-US" b="0" dirty="0"/>
              <a:t>Stock market networks</a:t>
            </a:r>
          </a:p>
          <a:p>
            <a:pPr marL="285750" indent="-285750">
              <a:buFont typeface="Arial" panose="020B0604020202020204" pitchFamily="34" charset="0"/>
              <a:buChar char="•"/>
            </a:pPr>
            <a:r>
              <a:rPr lang="en-US" altLang="en-US" b="0" dirty="0"/>
              <a:t>Brain networks</a:t>
            </a:r>
          </a:p>
          <a:p>
            <a:pPr marL="285750" indent="-285750">
              <a:buFont typeface="Arial" panose="020B0604020202020204" pitchFamily="34" charset="0"/>
              <a:buChar char="•"/>
            </a:pPr>
            <a:endParaRPr lang="en-US" altLang="en-US" b="0" dirty="0"/>
          </a:p>
          <a:p>
            <a:r>
              <a:rPr lang="en-US" altLang="en-US" dirty="0"/>
              <a:t> </a:t>
            </a:r>
          </a:p>
          <a:p>
            <a:r>
              <a:rPr lang="en-US" altLang="en-US" b="0" dirty="0"/>
              <a:t>What about family networks?</a:t>
            </a:r>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288859" cy="1189038"/>
          </a:xfrm>
        </p:spPr>
        <p:txBody>
          <a:bodyPr/>
          <a:lstStyle/>
          <a:p>
            <a:r>
              <a:rPr lang="en-US" dirty="0"/>
              <a:t>Type of networks and characteristics</a:t>
            </a:r>
            <a:endParaRPr lang="en-NL" dirty="0"/>
          </a:p>
        </p:txBody>
      </p:sp>
    </p:spTree>
    <p:extLst>
      <p:ext uri="{BB962C8B-B14F-4D97-AF65-F5344CB8AC3E}">
        <p14:creationId xmlns:p14="http://schemas.microsoft.com/office/powerpoint/2010/main" val="126728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paths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400062484"/>
              </p:ext>
            </p:extLst>
          </p:nvPr>
        </p:nvGraphicFramePr>
        <p:xfrm>
          <a:off x="221905" y="292608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tc>
                  <a:txBody>
                    <a:bodyPr/>
                    <a:lstStyle/>
                    <a:p>
                      <a:r>
                        <a:rPr lang="en-NL" b="1" dirty="0">
                          <a:solidFill>
                            <a:srgbClr val="00B050"/>
                          </a:solidFill>
                        </a:rPr>
                        <a:t>1</a:t>
                      </a:r>
                    </a:p>
                  </a:txBody>
                  <a:tcPr/>
                </a:tc>
                <a:tc>
                  <a:txBody>
                    <a:bodyPr/>
                    <a:lstStyle/>
                    <a:p>
                      <a:r>
                        <a:rPr lang="en-NL" b="1" dirty="0">
                          <a:solidFill>
                            <a:srgbClr val="92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3593811"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7557453"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1" y="5249590"/>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(0)  *</a:t>
            </a:r>
            <a:r>
              <a:rPr lang="en-NL" dirty="0"/>
              <a:t>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Amy (0)</a:t>
            </a:r>
          </a:p>
        </p:txBody>
      </p:sp>
      <p:graphicFrame>
        <p:nvGraphicFramePr>
          <p:cNvPr id="26" name="Table 25">
            <a:extLst>
              <a:ext uri="{FF2B5EF4-FFF2-40B4-BE49-F238E27FC236}">
                <a16:creationId xmlns:a16="http://schemas.microsoft.com/office/drawing/2014/main" id="{BF5E2F1F-E364-D6D3-DC8E-E09CB7773327}"/>
              </a:ext>
            </a:extLst>
          </p:cNvPr>
          <p:cNvGraphicFramePr>
            <a:graphicFrameLocks noGrp="1"/>
          </p:cNvGraphicFramePr>
          <p:nvPr>
            <p:extLst>
              <p:ext uri="{D42A27DB-BD31-4B8C-83A1-F6EECF244321}">
                <p14:modId xmlns:p14="http://schemas.microsoft.com/office/powerpoint/2010/main" val="4200012930"/>
              </p:ext>
            </p:extLst>
          </p:nvPr>
        </p:nvGraphicFramePr>
        <p:xfrm>
          <a:off x="4049338"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7030A0"/>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bg1">
                              <a:lumMod val="10000"/>
                            </a:schemeClr>
                          </a:solidFill>
                        </a:rPr>
                        <a:t>0</a:t>
                      </a:r>
                    </a:p>
                  </a:txBody>
                  <a:tcPr/>
                </a:tc>
                <a:extLst>
                  <a:ext uri="{0D108BD9-81ED-4DB2-BD59-A6C34878D82A}">
                    <a16:rowId xmlns:a16="http://schemas.microsoft.com/office/drawing/2014/main" val="595186036"/>
                  </a:ext>
                </a:extLst>
              </a:tr>
            </a:tbl>
          </a:graphicData>
        </a:graphic>
      </p:graphicFrame>
      <p:graphicFrame>
        <p:nvGraphicFramePr>
          <p:cNvPr id="28" name="Table 27">
            <a:extLst>
              <a:ext uri="{FF2B5EF4-FFF2-40B4-BE49-F238E27FC236}">
                <a16:creationId xmlns:a16="http://schemas.microsoft.com/office/drawing/2014/main" id="{F87E4B73-192D-63D3-50C2-A30A6FD1C908}"/>
              </a:ext>
            </a:extLst>
          </p:cNvPr>
          <p:cNvGraphicFramePr>
            <a:graphicFrameLocks noGrp="1"/>
          </p:cNvGraphicFramePr>
          <p:nvPr>
            <p:extLst>
              <p:ext uri="{D42A27DB-BD31-4B8C-83A1-F6EECF244321}">
                <p14:modId xmlns:p14="http://schemas.microsoft.com/office/powerpoint/2010/main" val="4088338353"/>
              </p:ext>
            </p:extLst>
          </p:nvPr>
        </p:nvGraphicFramePr>
        <p:xfrm>
          <a:off x="8012980"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6" name="TextBox 5">
            <a:extLst>
              <a:ext uri="{FF2B5EF4-FFF2-40B4-BE49-F238E27FC236}">
                <a16:creationId xmlns:a16="http://schemas.microsoft.com/office/drawing/2014/main" id="{17B9579D-1646-1E26-15B5-78EC26DB4612}"/>
              </a:ext>
            </a:extLst>
          </p:cNvPr>
          <p:cNvSpPr txBox="1"/>
          <p:nvPr/>
        </p:nvSpPr>
        <p:spPr>
          <a:xfrm>
            <a:off x="859231" y="1494666"/>
            <a:ext cx="7194662" cy="1200329"/>
          </a:xfrm>
          <a:prstGeom prst="rect">
            <a:avLst/>
          </a:prstGeom>
          <a:noFill/>
        </p:spPr>
        <p:txBody>
          <a:bodyPr wrap="none" rtlCol="0">
            <a:spAutoFit/>
          </a:bodyPr>
          <a:lstStyle/>
          <a:p>
            <a:r>
              <a:rPr lang="en-NL" dirty="0"/>
              <a:t>Interpretation A: Presence of path between </a:t>
            </a:r>
            <a:r>
              <a:rPr lang="en-GB" dirty="0"/>
              <a:t>node i</a:t>
            </a:r>
            <a:r>
              <a:rPr lang="en-NL" dirty="0"/>
              <a:t> and j</a:t>
            </a:r>
          </a:p>
          <a:p>
            <a:r>
              <a:rPr lang="en-NL" dirty="0"/>
              <a:t>Interpretation A</a:t>
            </a:r>
            <a:r>
              <a:rPr lang="en-NL" baseline="30000" dirty="0"/>
              <a:t>2</a:t>
            </a:r>
            <a:r>
              <a:rPr lang="en-NL" dirty="0"/>
              <a:t>: Number of path between </a:t>
            </a:r>
            <a:r>
              <a:rPr lang="en-GB" dirty="0"/>
              <a:t>node </a:t>
            </a:r>
            <a:r>
              <a:rPr lang="en-GB" dirty="0" err="1"/>
              <a:t>i</a:t>
            </a:r>
            <a:r>
              <a:rPr lang="en-NL" dirty="0"/>
              <a:t> and j in two steps</a:t>
            </a:r>
          </a:p>
          <a:p>
            <a:r>
              <a:rPr lang="en-NL" dirty="0"/>
              <a:t>Interpretation A</a:t>
            </a:r>
            <a:r>
              <a:rPr lang="en-NL" baseline="30000" dirty="0"/>
              <a:t>3</a:t>
            </a:r>
            <a:r>
              <a:rPr lang="en-NL" dirty="0"/>
              <a:t>: Number of path between </a:t>
            </a:r>
            <a:r>
              <a:rPr lang="en-GB" dirty="0"/>
              <a:t>node </a:t>
            </a:r>
            <a:r>
              <a:rPr lang="en-GB" dirty="0" err="1"/>
              <a:t>i</a:t>
            </a:r>
            <a:r>
              <a:rPr lang="en-NL" dirty="0"/>
              <a:t> and j in three steps</a:t>
            </a:r>
          </a:p>
          <a:p>
            <a:r>
              <a:rPr lang="en-NL" dirty="0"/>
              <a:t>…</a:t>
            </a:r>
          </a:p>
        </p:txBody>
      </p:sp>
      <p:sp>
        <p:nvSpPr>
          <p:cNvPr id="29" name="TextBox 28">
            <a:extLst>
              <a:ext uri="{FF2B5EF4-FFF2-40B4-BE49-F238E27FC236}">
                <a16:creationId xmlns:a16="http://schemas.microsoft.com/office/drawing/2014/main" id="{E9F27EC9-3CCD-E3FE-A2E6-78ABD6089F1C}"/>
              </a:ext>
            </a:extLst>
          </p:cNvPr>
          <p:cNvSpPr txBox="1"/>
          <p:nvPr/>
        </p:nvSpPr>
        <p:spPr>
          <a:xfrm>
            <a:off x="3265461" y="5631280"/>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Bob (1)    *</a:t>
            </a:r>
            <a:r>
              <a:rPr lang="en-NL" dirty="0"/>
              <a:t>  </a:t>
            </a:r>
            <a:r>
              <a:rPr lang="en-NL" b="1" dirty="0">
                <a:solidFill>
                  <a:srgbClr val="FE4387"/>
                </a:solidFill>
                <a:latin typeface="+mn-lt"/>
              </a:rPr>
              <a:t>Bob </a:t>
            </a:r>
            <a:r>
              <a:rPr lang="en-NL" b="1" dirty="0">
                <a:solidFill>
                  <a:srgbClr val="FE4387"/>
                </a:solidFill>
                <a:latin typeface="+mn-lt"/>
                <a:sym typeface="Wingdings" pitchFamily="2" charset="2"/>
              </a:rPr>
              <a:t></a:t>
            </a:r>
            <a:r>
              <a:rPr lang="en-NL" b="1" dirty="0">
                <a:solidFill>
                  <a:srgbClr val="FE4387"/>
                </a:solidFill>
                <a:latin typeface="+mn-lt"/>
              </a:rPr>
              <a:t> Amy (0)</a:t>
            </a:r>
          </a:p>
        </p:txBody>
      </p:sp>
      <p:sp>
        <p:nvSpPr>
          <p:cNvPr id="30" name="TextBox 29">
            <a:extLst>
              <a:ext uri="{FF2B5EF4-FFF2-40B4-BE49-F238E27FC236}">
                <a16:creationId xmlns:a16="http://schemas.microsoft.com/office/drawing/2014/main" id="{9CB24E56-0888-575B-307C-EAEC16C4DD86}"/>
              </a:ext>
            </a:extLst>
          </p:cNvPr>
          <p:cNvSpPr txBox="1"/>
          <p:nvPr/>
        </p:nvSpPr>
        <p:spPr>
          <a:xfrm>
            <a:off x="3265461" y="6012970"/>
            <a:ext cx="4291990" cy="369332"/>
          </a:xfrm>
          <a:prstGeom prst="rect">
            <a:avLst/>
          </a:prstGeom>
          <a:noFill/>
        </p:spPr>
        <p:txBody>
          <a:bodyPr wrap="square" rtlCol="0">
            <a:spAutoFit/>
          </a:bodyPr>
          <a:lstStyle/>
          <a:p>
            <a:r>
              <a:rPr lang="en-NL" b="1" dirty="0">
                <a:solidFill>
                  <a:srgbClr val="00B050"/>
                </a:solidFill>
                <a:latin typeface="+mn-lt"/>
              </a:rPr>
              <a:t>+ Alice </a:t>
            </a:r>
            <a:r>
              <a:rPr lang="en-NL" b="1" dirty="0">
                <a:solidFill>
                  <a:srgbClr val="00B050"/>
                </a:solidFill>
                <a:latin typeface="+mn-lt"/>
                <a:sym typeface="Wingdings" pitchFamily="2" charset="2"/>
              </a:rPr>
              <a:t></a:t>
            </a:r>
            <a:r>
              <a:rPr lang="en-NL" b="1" dirty="0">
                <a:solidFill>
                  <a:srgbClr val="00B050"/>
                </a:solidFill>
                <a:latin typeface="+mn-lt"/>
              </a:rPr>
              <a:t> John (1)  *</a:t>
            </a:r>
            <a:r>
              <a:rPr lang="en-NL" dirty="0"/>
              <a:t> </a:t>
            </a:r>
            <a:r>
              <a:rPr lang="en-NL" b="1" dirty="0">
                <a:solidFill>
                  <a:srgbClr val="7030A0"/>
                </a:solidFill>
                <a:latin typeface="+mn-lt"/>
              </a:rPr>
              <a:t>John </a:t>
            </a:r>
            <a:r>
              <a:rPr lang="en-NL" b="1" dirty="0">
                <a:solidFill>
                  <a:srgbClr val="7030A0"/>
                </a:solidFill>
                <a:latin typeface="+mn-lt"/>
                <a:sym typeface="Wingdings" pitchFamily="2" charset="2"/>
              </a:rPr>
              <a:t></a:t>
            </a:r>
            <a:r>
              <a:rPr lang="en-NL" b="1" dirty="0">
                <a:solidFill>
                  <a:srgbClr val="7030A0"/>
                </a:solidFill>
                <a:latin typeface="+mn-lt"/>
              </a:rPr>
              <a:t> Amy (1)</a:t>
            </a:r>
          </a:p>
        </p:txBody>
      </p:sp>
      <p:sp>
        <p:nvSpPr>
          <p:cNvPr id="31" name="TextBox 30">
            <a:extLst>
              <a:ext uri="{FF2B5EF4-FFF2-40B4-BE49-F238E27FC236}">
                <a16:creationId xmlns:a16="http://schemas.microsoft.com/office/drawing/2014/main" id="{77C8BC06-A40F-1428-458C-F6474CE2CA9A}"/>
              </a:ext>
            </a:extLst>
          </p:cNvPr>
          <p:cNvSpPr txBox="1"/>
          <p:nvPr/>
        </p:nvSpPr>
        <p:spPr>
          <a:xfrm>
            <a:off x="3265461" y="6394661"/>
            <a:ext cx="4542334" cy="369332"/>
          </a:xfrm>
          <a:prstGeom prst="rect">
            <a:avLst/>
          </a:prstGeom>
          <a:noFill/>
        </p:spPr>
        <p:txBody>
          <a:bodyPr wrap="square" rtlCol="0">
            <a:spAutoFit/>
          </a:bodyPr>
          <a:lstStyle/>
          <a:p>
            <a:r>
              <a:rPr lang="en-NL" b="1" dirty="0">
                <a:solidFill>
                  <a:srgbClr val="929000"/>
                </a:solidFill>
                <a:latin typeface="+mn-lt"/>
              </a:rPr>
              <a:t>+ Alice </a:t>
            </a:r>
            <a:r>
              <a:rPr lang="en-NL" b="1" dirty="0">
                <a:solidFill>
                  <a:srgbClr val="929000"/>
                </a:solidFill>
                <a:latin typeface="+mn-lt"/>
                <a:sym typeface="Wingdings" pitchFamily="2" charset="2"/>
              </a:rPr>
              <a:t></a:t>
            </a:r>
            <a:r>
              <a:rPr lang="en-NL" b="1" dirty="0">
                <a:solidFill>
                  <a:srgbClr val="929000"/>
                </a:solidFill>
                <a:latin typeface="+mn-lt"/>
              </a:rPr>
              <a:t> Alice (0)  *</a:t>
            </a:r>
            <a:r>
              <a:rPr lang="en-NL" dirty="0"/>
              <a:t> </a:t>
            </a:r>
            <a:r>
              <a:rPr lang="en-NL" b="1" dirty="0">
                <a:solidFill>
                  <a:schemeClr val="bg1">
                    <a:lumMod val="10000"/>
                  </a:schemeClr>
                </a:solidFill>
                <a:latin typeface="+mn-lt"/>
              </a:rPr>
              <a:t>Alice </a:t>
            </a:r>
            <a:r>
              <a:rPr lang="en-NL" b="1" dirty="0">
                <a:solidFill>
                  <a:schemeClr val="bg1">
                    <a:lumMod val="10000"/>
                  </a:schemeClr>
                </a:solidFill>
                <a:latin typeface="+mn-lt"/>
                <a:sym typeface="Wingdings" pitchFamily="2" charset="2"/>
              </a:rPr>
              <a:t></a:t>
            </a:r>
            <a:r>
              <a:rPr lang="en-NL" b="1" dirty="0">
                <a:solidFill>
                  <a:schemeClr val="bg1">
                    <a:lumMod val="10000"/>
                  </a:schemeClr>
                </a:solidFill>
                <a:latin typeface="+mn-lt"/>
              </a:rPr>
              <a:t> Amy (1)</a:t>
            </a:r>
          </a:p>
        </p:txBody>
      </p:sp>
      <p:cxnSp>
        <p:nvCxnSpPr>
          <p:cNvPr id="32" name="Straight Arrow Connector 31">
            <a:extLst>
              <a:ext uri="{FF2B5EF4-FFF2-40B4-BE49-F238E27FC236}">
                <a16:creationId xmlns:a16="http://schemas.microsoft.com/office/drawing/2014/main" id="{314F2C75-31A9-1993-A362-0E0523A246DC}"/>
              </a:ext>
            </a:extLst>
          </p:cNvPr>
          <p:cNvCxnSpPr>
            <a:cxnSpLocks/>
            <a:endCxn id="24" idx="3"/>
          </p:cNvCxnSpPr>
          <p:nvPr/>
        </p:nvCxnSpPr>
        <p:spPr>
          <a:xfrm flipH="1">
            <a:off x="7557452" y="3739634"/>
            <a:ext cx="3162371" cy="1694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3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p:bldP spid="30" grpId="0"/>
      <p:bldP spid="3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ex.3a </a:t>
            </a:r>
          </a:p>
        </p:txBody>
      </p:sp>
    </p:spTree>
    <p:extLst>
      <p:ext uri="{BB962C8B-B14F-4D97-AF65-F5344CB8AC3E}">
        <p14:creationId xmlns:p14="http://schemas.microsoft.com/office/powerpoint/2010/main" val="2694334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people reached in &lt;3 steps </a:t>
            </a:r>
            <a:endParaRPr lang="en-NL" dirty="0"/>
          </a:p>
        </p:txBody>
      </p:sp>
      <p:sp>
        <p:nvSpPr>
          <p:cNvPr id="2" name="TextBox 1">
            <a:extLst>
              <a:ext uri="{FF2B5EF4-FFF2-40B4-BE49-F238E27FC236}">
                <a16:creationId xmlns:a16="http://schemas.microsoft.com/office/drawing/2014/main" id="{FDFFDE74-02A9-5947-86DD-9ABB9623F147}"/>
              </a:ext>
            </a:extLst>
          </p:cNvPr>
          <p:cNvSpPr txBox="1"/>
          <p:nvPr/>
        </p:nvSpPr>
        <p:spPr>
          <a:xfrm>
            <a:off x="762000" y="2505670"/>
            <a:ext cx="8338437" cy="923330"/>
          </a:xfrm>
          <a:prstGeom prst="rect">
            <a:avLst/>
          </a:prstGeom>
          <a:noFill/>
        </p:spPr>
        <p:txBody>
          <a:bodyPr wrap="none" rtlCol="0">
            <a:spAutoFit/>
          </a:bodyPr>
          <a:lstStyle/>
          <a:p>
            <a:r>
              <a:rPr lang="en-US" dirty="0"/>
              <a:t>Number of paths in two or three steps from node </a:t>
            </a:r>
            <a:r>
              <a:rPr lang="en-US" dirty="0" err="1"/>
              <a:t>i</a:t>
            </a:r>
            <a:r>
              <a:rPr lang="en-US" dirty="0"/>
              <a:t> to node j: </a:t>
            </a:r>
            <a:r>
              <a:rPr lang="en-US" b="1" i="1" dirty="0"/>
              <a:t>N = A + A^2 + A^3 </a:t>
            </a:r>
          </a:p>
          <a:p>
            <a:r>
              <a:rPr lang="en-US" dirty="0"/>
              <a:t>We need to remove duplicate paths: </a:t>
            </a:r>
            <a:r>
              <a:rPr lang="en-US" b="1" i="1" dirty="0"/>
              <a:t>N = N&gt;0</a:t>
            </a:r>
          </a:p>
          <a:p>
            <a:r>
              <a:rPr lang="en-US" dirty="0"/>
              <a:t>We need to remove paths from us to ourselves </a:t>
            </a:r>
            <a:r>
              <a:rPr lang="en-US" b="1" i="1" dirty="0" err="1"/>
              <a:t>N.setdiag</a:t>
            </a:r>
            <a:r>
              <a:rPr lang="en-US" b="1" i="1" dirty="0"/>
              <a:t>(0)</a:t>
            </a:r>
            <a:endParaRPr lang="en-NL" b="1" i="1" dirty="0"/>
          </a:p>
        </p:txBody>
      </p:sp>
    </p:spTree>
    <p:extLst>
      <p:ext uri="{BB962C8B-B14F-4D97-AF65-F5344CB8AC3E}">
        <p14:creationId xmlns:p14="http://schemas.microsoft.com/office/powerpoint/2010/main" val="198914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triangles</a:t>
            </a:r>
            <a:endParaRPr lang="en-NL" dirty="0"/>
          </a:p>
        </p:txBody>
      </p:sp>
      <p:sp>
        <p:nvSpPr>
          <p:cNvPr id="2" name="TextBox 1">
            <a:extLst>
              <a:ext uri="{FF2B5EF4-FFF2-40B4-BE49-F238E27FC236}">
                <a16:creationId xmlns:a16="http://schemas.microsoft.com/office/drawing/2014/main" id="{FDFFDE74-02A9-5947-86DD-9ABB9623F147}"/>
              </a:ext>
            </a:extLst>
          </p:cNvPr>
          <p:cNvSpPr txBox="1"/>
          <p:nvPr/>
        </p:nvSpPr>
        <p:spPr>
          <a:xfrm>
            <a:off x="762000" y="2505670"/>
            <a:ext cx="8338437" cy="923330"/>
          </a:xfrm>
          <a:prstGeom prst="rect">
            <a:avLst/>
          </a:prstGeom>
          <a:noFill/>
        </p:spPr>
        <p:txBody>
          <a:bodyPr wrap="none" rtlCol="0">
            <a:spAutoFit/>
          </a:bodyPr>
          <a:lstStyle/>
          <a:p>
            <a:r>
              <a:rPr lang="en-US" dirty="0"/>
              <a:t>Number of paths in two or three steps from node </a:t>
            </a:r>
            <a:r>
              <a:rPr lang="en-US" dirty="0" err="1"/>
              <a:t>i</a:t>
            </a:r>
            <a:r>
              <a:rPr lang="en-US" dirty="0"/>
              <a:t> to node j: </a:t>
            </a:r>
            <a:r>
              <a:rPr lang="en-US" b="1" i="1" dirty="0"/>
              <a:t>N = A + A^2 + A^3 </a:t>
            </a:r>
          </a:p>
          <a:p>
            <a:r>
              <a:rPr lang="en-US" dirty="0"/>
              <a:t>We need to remove duplicate paths: </a:t>
            </a:r>
            <a:r>
              <a:rPr lang="en-US" b="1" i="1" dirty="0"/>
              <a:t>N = N&gt;0</a:t>
            </a:r>
          </a:p>
          <a:p>
            <a:r>
              <a:rPr lang="en-US" dirty="0"/>
              <a:t>We need to remove paths from us to ourselves </a:t>
            </a:r>
            <a:r>
              <a:rPr lang="en-US" b="1" i="1" dirty="0" err="1"/>
              <a:t>N.setdiag</a:t>
            </a:r>
            <a:r>
              <a:rPr lang="en-US" b="1" i="1" dirty="0"/>
              <a:t>(0)</a:t>
            </a:r>
            <a:endParaRPr lang="en-NL" b="1" i="1" dirty="0"/>
          </a:p>
        </p:txBody>
      </p:sp>
    </p:spTree>
    <p:extLst>
      <p:ext uri="{BB962C8B-B14F-4D97-AF65-F5344CB8AC3E}">
        <p14:creationId xmlns:p14="http://schemas.microsoft.com/office/powerpoint/2010/main" val="3958946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triangles</a:t>
            </a:r>
            <a:endParaRPr lang="en-NL" dirty="0"/>
          </a:p>
        </p:txBody>
      </p:sp>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2274971541"/>
              </p:ext>
            </p:extLst>
          </p:nvPr>
        </p:nvGraphicFramePr>
        <p:xfrm>
          <a:off x="221905" y="225339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tc>
                  <a:txBody>
                    <a:bodyPr/>
                    <a:lstStyle/>
                    <a:p>
                      <a:r>
                        <a:rPr lang="en-NL" b="1" dirty="0">
                          <a:solidFill>
                            <a:srgbClr val="00B050"/>
                          </a:solidFill>
                        </a:rPr>
                        <a:t>1</a:t>
                      </a:r>
                    </a:p>
                  </a:txBody>
                  <a:tcPr/>
                </a:tc>
                <a:tc>
                  <a:txBody>
                    <a:bodyPr/>
                    <a:lstStyle/>
                    <a:p>
                      <a:r>
                        <a:rPr lang="en-NL" b="1" dirty="0">
                          <a:solidFill>
                            <a:srgbClr val="92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3593811" y="3066946"/>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7557453" y="3066946"/>
            <a:ext cx="319318" cy="369332"/>
          </a:xfrm>
          <a:prstGeom prst="rect">
            <a:avLst/>
          </a:prstGeom>
          <a:noFill/>
        </p:spPr>
        <p:txBody>
          <a:bodyPr wrap="none" rtlCol="0">
            <a:spAutoFit/>
          </a:bodyPr>
          <a:lstStyle/>
          <a:p>
            <a:r>
              <a:rPr lang="en-NL" dirty="0"/>
              <a:t>=</a:t>
            </a:r>
          </a:p>
        </p:txBody>
      </p:sp>
      <p:sp>
        <p:nvSpPr>
          <p:cNvPr id="28" name="TextBox 27">
            <a:extLst>
              <a:ext uri="{FF2B5EF4-FFF2-40B4-BE49-F238E27FC236}">
                <a16:creationId xmlns:a16="http://schemas.microsoft.com/office/drawing/2014/main" id="{FD79A7E4-C984-407D-EBBC-8ADD24164072}"/>
              </a:ext>
            </a:extLst>
          </p:cNvPr>
          <p:cNvSpPr txBox="1"/>
          <p:nvPr/>
        </p:nvSpPr>
        <p:spPr>
          <a:xfrm>
            <a:off x="6274973" y="4721310"/>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3159278684"/>
              </p:ext>
            </p:extLst>
          </p:nvPr>
        </p:nvGraphicFramePr>
        <p:xfrm>
          <a:off x="4049338"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7030A0"/>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bg1">
                              <a:lumMod val="10000"/>
                            </a:schemeClr>
                          </a:solidFill>
                        </a:rPr>
                        <a:t>0</a:t>
                      </a:r>
                    </a:p>
                  </a:txBody>
                  <a:tcPr/>
                </a:tc>
                <a:extLst>
                  <a:ext uri="{0D108BD9-81ED-4DB2-BD59-A6C34878D82A}">
                    <a16:rowId xmlns:a16="http://schemas.microsoft.com/office/drawing/2014/main" val="59518603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1649583398"/>
              </p:ext>
            </p:extLst>
          </p:nvPr>
        </p:nvGraphicFramePr>
        <p:xfrm>
          <a:off x="8012980"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221905" y="4696594"/>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(0)  *</a:t>
            </a:r>
            <a:r>
              <a:rPr lang="en-NL" dirty="0"/>
              <a:t>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221905" y="5078284"/>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Bob (1)    *</a:t>
            </a:r>
            <a:r>
              <a:rPr lang="en-NL" dirty="0"/>
              <a:t>  </a:t>
            </a:r>
            <a:r>
              <a:rPr lang="en-NL" b="1" dirty="0">
                <a:solidFill>
                  <a:srgbClr val="FE4387"/>
                </a:solidFill>
                <a:latin typeface="+mn-lt"/>
              </a:rPr>
              <a:t>Bob </a:t>
            </a:r>
            <a:r>
              <a:rPr lang="en-NL" b="1" dirty="0">
                <a:solidFill>
                  <a:srgbClr val="FE4387"/>
                </a:solidFill>
                <a:latin typeface="+mn-lt"/>
                <a:sym typeface="Wingdings" pitchFamily="2" charset="2"/>
              </a:rPr>
              <a:t></a:t>
            </a:r>
            <a:r>
              <a:rPr lang="en-NL" b="1" dirty="0">
                <a:solidFill>
                  <a:srgbClr val="FE4387"/>
                </a:solidFill>
                <a:latin typeface="+mn-lt"/>
              </a:rPr>
              <a:t> Amy (0)</a:t>
            </a:r>
          </a:p>
        </p:txBody>
      </p:sp>
      <p:sp>
        <p:nvSpPr>
          <p:cNvPr id="38" name="TextBox 37">
            <a:extLst>
              <a:ext uri="{FF2B5EF4-FFF2-40B4-BE49-F238E27FC236}">
                <a16:creationId xmlns:a16="http://schemas.microsoft.com/office/drawing/2014/main" id="{3942F170-C844-3B29-FACC-F56608BBDE3D}"/>
              </a:ext>
            </a:extLst>
          </p:cNvPr>
          <p:cNvSpPr txBox="1"/>
          <p:nvPr/>
        </p:nvSpPr>
        <p:spPr>
          <a:xfrm>
            <a:off x="221905" y="5459974"/>
            <a:ext cx="4291990" cy="369332"/>
          </a:xfrm>
          <a:prstGeom prst="rect">
            <a:avLst/>
          </a:prstGeom>
          <a:noFill/>
        </p:spPr>
        <p:txBody>
          <a:bodyPr wrap="square" rtlCol="0">
            <a:spAutoFit/>
          </a:bodyPr>
          <a:lstStyle/>
          <a:p>
            <a:r>
              <a:rPr lang="en-NL" b="1" dirty="0">
                <a:solidFill>
                  <a:srgbClr val="00B050"/>
                </a:solidFill>
                <a:latin typeface="+mn-lt"/>
              </a:rPr>
              <a:t>+ Alice </a:t>
            </a:r>
            <a:r>
              <a:rPr lang="en-NL" b="1" dirty="0">
                <a:solidFill>
                  <a:srgbClr val="00B050"/>
                </a:solidFill>
                <a:latin typeface="+mn-lt"/>
                <a:sym typeface="Wingdings" pitchFamily="2" charset="2"/>
              </a:rPr>
              <a:t></a:t>
            </a:r>
            <a:r>
              <a:rPr lang="en-NL" b="1" dirty="0">
                <a:solidFill>
                  <a:srgbClr val="00B050"/>
                </a:solidFill>
                <a:latin typeface="+mn-lt"/>
              </a:rPr>
              <a:t> John (1)  *</a:t>
            </a:r>
            <a:r>
              <a:rPr lang="en-NL" dirty="0"/>
              <a:t> </a:t>
            </a:r>
            <a:r>
              <a:rPr lang="en-NL" b="1" dirty="0">
                <a:solidFill>
                  <a:srgbClr val="7030A0"/>
                </a:solidFill>
                <a:latin typeface="+mn-lt"/>
              </a:rPr>
              <a:t>John </a:t>
            </a:r>
            <a:r>
              <a:rPr lang="en-NL" b="1" dirty="0">
                <a:solidFill>
                  <a:srgbClr val="7030A0"/>
                </a:solidFill>
                <a:latin typeface="+mn-lt"/>
                <a:sym typeface="Wingdings" pitchFamily="2" charset="2"/>
              </a:rPr>
              <a:t></a:t>
            </a:r>
            <a:r>
              <a:rPr lang="en-NL" b="1" dirty="0">
                <a:solidFill>
                  <a:srgbClr val="7030A0"/>
                </a:solidFill>
                <a:latin typeface="+mn-lt"/>
              </a:rPr>
              <a:t> Amy (1)</a:t>
            </a:r>
          </a:p>
        </p:txBody>
      </p:sp>
      <p:sp>
        <p:nvSpPr>
          <p:cNvPr id="39" name="TextBox 38">
            <a:extLst>
              <a:ext uri="{FF2B5EF4-FFF2-40B4-BE49-F238E27FC236}">
                <a16:creationId xmlns:a16="http://schemas.microsoft.com/office/drawing/2014/main" id="{BFCDB83C-3285-C6FF-69A9-520B1E228924}"/>
              </a:ext>
            </a:extLst>
          </p:cNvPr>
          <p:cNvSpPr txBox="1"/>
          <p:nvPr/>
        </p:nvSpPr>
        <p:spPr>
          <a:xfrm>
            <a:off x="221905" y="5841665"/>
            <a:ext cx="4542334" cy="369332"/>
          </a:xfrm>
          <a:prstGeom prst="rect">
            <a:avLst/>
          </a:prstGeom>
          <a:noFill/>
        </p:spPr>
        <p:txBody>
          <a:bodyPr wrap="square" rtlCol="0">
            <a:spAutoFit/>
          </a:bodyPr>
          <a:lstStyle/>
          <a:p>
            <a:r>
              <a:rPr lang="en-NL" b="1" dirty="0">
                <a:solidFill>
                  <a:srgbClr val="929000"/>
                </a:solidFill>
                <a:latin typeface="+mn-lt"/>
              </a:rPr>
              <a:t>+ Alice </a:t>
            </a:r>
            <a:r>
              <a:rPr lang="en-NL" b="1" dirty="0">
                <a:solidFill>
                  <a:srgbClr val="929000"/>
                </a:solidFill>
                <a:latin typeface="+mn-lt"/>
                <a:sym typeface="Wingdings" pitchFamily="2" charset="2"/>
              </a:rPr>
              <a:t></a:t>
            </a:r>
            <a:r>
              <a:rPr lang="en-NL" b="1" dirty="0">
                <a:solidFill>
                  <a:srgbClr val="929000"/>
                </a:solidFill>
                <a:latin typeface="+mn-lt"/>
              </a:rPr>
              <a:t> Alice (0)  *</a:t>
            </a:r>
            <a:r>
              <a:rPr lang="en-NL" dirty="0"/>
              <a:t> </a:t>
            </a:r>
            <a:r>
              <a:rPr lang="en-NL" b="1" dirty="0">
                <a:solidFill>
                  <a:schemeClr val="bg1">
                    <a:lumMod val="10000"/>
                  </a:schemeClr>
                </a:solidFill>
                <a:latin typeface="+mn-lt"/>
              </a:rPr>
              <a:t>Alice </a:t>
            </a:r>
            <a:r>
              <a:rPr lang="en-NL" b="1" dirty="0">
                <a:solidFill>
                  <a:schemeClr val="bg1">
                    <a:lumMod val="10000"/>
                  </a:schemeClr>
                </a:solidFill>
                <a:latin typeface="+mn-lt"/>
                <a:sym typeface="Wingdings" pitchFamily="2" charset="2"/>
              </a:rPr>
              <a:t></a:t>
            </a:r>
            <a:r>
              <a:rPr lang="en-NL" b="1" dirty="0">
                <a:solidFill>
                  <a:schemeClr val="bg1">
                    <a:lumMod val="10000"/>
                  </a:schemeClr>
                </a:solidFill>
                <a:latin typeface="+mn-lt"/>
              </a:rPr>
              <a:t> Amy (1)</a:t>
            </a:r>
          </a:p>
        </p:txBody>
      </p:sp>
      <p:sp>
        <p:nvSpPr>
          <p:cNvPr id="5" name="TextBox 4">
            <a:extLst>
              <a:ext uri="{FF2B5EF4-FFF2-40B4-BE49-F238E27FC236}">
                <a16:creationId xmlns:a16="http://schemas.microsoft.com/office/drawing/2014/main" id="{1AE35B38-4039-FA57-A6A8-0278D6AD164B}"/>
              </a:ext>
            </a:extLst>
          </p:cNvPr>
          <p:cNvSpPr txBox="1"/>
          <p:nvPr/>
        </p:nvSpPr>
        <p:spPr>
          <a:xfrm>
            <a:off x="21851" y="1922046"/>
            <a:ext cx="614271" cy="369332"/>
          </a:xfrm>
          <a:prstGeom prst="rect">
            <a:avLst/>
          </a:prstGeom>
          <a:noFill/>
        </p:spPr>
        <p:txBody>
          <a:bodyPr wrap="none" rtlCol="0">
            <a:spAutoFit/>
          </a:bodyPr>
          <a:lstStyle/>
          <a:p>
            <a:r>
              <a:rPr lang="en-NL" b="1" dirty="0"/>
              <a:t>A^2</a:t>
            </a:r>
          </a:p>
        </p:txBody>
      </p:sp>
    </p:spTree>
    <p:extLst>
      <p:ext uri="{BB962C8B-B14F-4D97-AF65-F5344CB8AC3E}">
        <p14:creationId xmlns:p14="http://schemas.microsoft.com/office/powerpoint/2010/main" val="1456182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ex.3b </a:t>
            </a:r>
          </a:p>
        </p:txBody>
      </p:sp>
    </p:spTree>
    <p:extLst>
      <p:ext uri="{BB962C8B-B14F-4D97-AF65-F5344CB8AC3E}">
        <p14:creationId xmlns:p14="http://schemas.microsoft.com/office/powerpoint/2010/main" val="2454313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ex.4 </a:t>
            </a:r>
          </a:p>
        </p:txBody>
      </p:sp>
    </p:spTree>
    <p:extLst>
      <p:ext uri="{BB962C8B-B14F-4D97-AF65-F5344CB8AC3E}">
        <p14:creationId xmlns:p14="http://schemas.microsoft.com/office/powerpoint/2010/main" val="18852167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6259120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projection</a:t>
            </a:r>
            <a:endParaRPr lang="en-NL" dirty="0"/>
          </a:p>
        </p:txBody>
      </p: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1464168118"/>
              </p:ext>
            </p:extLst>
          </p:nvPr>
        </p:nvGraphicFramePr>
        <p:xfrm>
          <a:off x="4161641" y="1770609"/>
          <a:ext cx="2161734"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tblGrid>
              <a:tr h="370840">
                <a:tc>
                  <a:txBody>
                    <a:bodyPr/>
                    <a:lstStyle/>
                    <a:p>
                      <a:r>
                        <a:rPr lang="en-NL" sz="1400" dirty="0"/>
                        <a:t>Target →</a:t>
                      </a:r>
                    </a:p>
                    <a:p>
                      <a:r>
                        <a:rPr lang="en-NL" sz="1400" dirty="0"/>
                        <a:t>↓ Source</a:t>
                      </a:r>
                    </a:p>
                  </a:txBody>
                  <a:tcPr/>
                </a:tc>
                <a:tc>
                  <a:txBody>
                    <a:bodyPr/>
                    <a:lstStyle/>
                    <a:p>
                      <a:r>
                        <a:rPr lang="en-NL" sz="1400" dirty="0"/>
                        <a:t>S1</a:t>
                      </a:r>
                    </a:p>
                  </a:txBody>
                  <a:tcPr/>
                </a:tc>
                <a:tc>
                  <a:txBody>
                    <a:bodyPr/>
                    <a:lstStyle/>
                    <a:p>
                      <a:r>
                        <a:rPr lang="en-NL" sz="1400" dirty="0"/>
                        <a:t>S2</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6300218" y="2586703"/>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10254219" y="2561478"/>
            <a:ext cx="319318" cy="369332"/>
          </a:xfrm>
          <a:prstGeom prst="rect">
            <a:avLst/>
          </a:prstGeom>
          <a:noFill/>
        </p:spPr>
        <p:txBody>
          <a:bodyPr wrap="none" rtlCol="0">
            <a:spAutoFit/>
          </a:bodyPr>
          <a:lstStyle/>
          <a:p>
            <a:r>
              <a:rPr lang="en-NL" dirty="0"/>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309220722"/>
              </p:ext>
            </p:extLst>
          </p:nvPr>
        </p:nvGraphicFramePr>
        <p:xfrm>
          <a:off x="6762503" y="2116224"/>
          <a:ext cx="3371906" cy="125984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S1</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S2</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1</a:t>
                      </a:r>
                    </a:p>
                  </a:txBody>
                  <a:tcPr/>
                </a:tc>
                <a:extLst>
                  <a:ext uri="{0D108BD9-81ED-4DB2-BD59-A6C34878D82A}">
                    <a16:rowId xmlns:a16="http://schemas.microsoft.com/office/drawing/2014/main" val="329173620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1097609350"/>
              </p:ext>
            </p:extLst>
          </p:nvPr>
        </p:nvGraphicFramePr>
        <p:xfrm>
          <a:off x="4194542" y="4084841"/>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7988413" y="5391762"/>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S1 (0)  *</a:t>
            </a:r>
            <a:r>
              <a:rPr lang="en-NL" dirty="0"/>
              <a:t>  </a:t>
            </a:r>
            <a:r>
              <a:rPr lang="en-NL" b="1" dirty="0">
                <a:solidFill>
                  <a:srgbClr val="F69000"/>
                </a:solidFill>
                <a:latin typeface="+mn-lt"/>
              </a:rPr>
              <a:t>S1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7988413" y="5773452"/>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S2 (1)    *</a:t>
            </a:r>
            <a:r>
              <a:rPr lang="en-NL" dirty="0"/>
              <a:t>  </a:t>
            </a:r>
            <a:r>
              <a:rPr lang="en-NL" b="1" dirty="0">
                <a:solidFill>
                  <a:srgbClr val="FE4387"/>
                </a:solidFill>
                <a:latin typeface="+mn-lt"/>
              </a:rPr>
              <a:t>S2 </a:t>
            </a:r>
            <a:r>
              <a:rPr lang="en-NL" b="1" dirty="0">
                <a:solidFill>
                  <a:srgbClr val="FE4387"/>
                </a:solidFill>
                <a:latin typeface="+mn-lt"/>
                <a:sym typeface="Wingdings" pitchFamily="2" charset="2"/>
              </a:rPr>
              <a:t></a:t>
            </a:r>
            <a:r>
              <a:rPr lang="en-NL" b="1" dirty="0">
                <a:solidFill>
                  <a:srgbClr val="FE4387"/>
                </a:solidFill>
                <a:latin typeface="+mn-lt"/>
              </a:rPr>
              <a:t> Amy (1)</a:t>
            </a:r>
          </a:p>
        </p:txBody>
      </p:sp>
      <p:grpSp>
        <p:nvGrpSpPr>
          <p:cNvPr id="2" name="Group 1">
            <a:extLst>
              <a:ext uri="{FF2B5EF4-FFF2-40B4-BE49-F238E27FC236}">
                <a16:creationId xmlns:a16="http://schemas.microsoft.com/office/drawing/2014/main" id="{AEE28974-CFC2-9F7A-08B8-9B07A72A9174}"/>
              </a:ext>
            </a:extLst>
          </p:cNvPr>
          <p:cNvGrpSpPr/>
          <p:nvPr/>
        </p:nvGrpSpPr>
        <p:grpSpPr>
          <a:xfrm>
            <a:off x="381743" y="1870851"/>
            <a:ext cx="3141310" cy="3970911"/>
            <a:chOff x="1081095" y="1966202"/>
            <a:chExt cx="3141310" cy="3970911"/>
          </a:xfrm>
        </p:grpSpPr>
        <p:sp>
          <p:nvSpPr>
            <p:cNvPr id="44" name="Oval 43">
              <a:extLst>
                <a:ext uri="{FF2B5EF4-FFF2-40B4-BE49-F238E27FC236}">
                  <a16:creationId xmlns:a16="http://schemas.microsoft.com/office/drawing/2014/main" id="{07D20EB5-2C09-92C3-B023-2C8BF4593A36}"/>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45" name="Oval 44">
              <a:extLst>
                <a:ext uri="{FF2B5EF4-FFF2-40B4-BE49-F238E27FC236}">
                  <a16:creationId xmlns:a16="http://schemas.microsoft.com/office/drawing/2014/main" id="{05B6C30C-E4C7-A89A-4965-05D322080E8B}"/>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sp>
          <p:nvSpPr>
            <p:cNvPr id="46" name="Oval 45">
              <a:extLst>
                <a:ext uri="{FF2B5EF4-FFF2-40B4-BE49-F238E27FC236}">
                  <a16:creationId xmlns:a16="http://schemas.microsoft.com/office/drawing/2014/main" id="{E4B4EE17-7F32-F8B4-7985-643B2DF71AEB}"/>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47" name="Straight Arrow Connector 46">
              <a:extLst>
                <a:ext uri="{FF2B5EF4-FFF2-40B4-BE49-F238E27FC236}">
                  <a16:creationId xmlns:a16="http://schemas.microsoft.com/office/drawing/2014/main" id="{23674708-237E-E22A-7A0C-0B6E1A6C7040}"/>
                </a:ext>
              </a:extLst>
            </p:cNvPr>
            <p:cNvCxnSpPr>
              <a:cxnSpLocks/>
              <a:stCxn id="50" idx="2"/>
              <a:endCxn id="45"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90B45C-FF6E-BC0B-13AA-1DDB1E670B0D}"/>
                </a:ext>
              </a:extLst>
            </p:cNvPr>
            <p:cNvCxnSpPr>
              <a:cxnSpLocks/>
              <a:stCxn id="44" idx="6"/>
              <a:endCxn id="50"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900EFEF-7AFD-359B-377D-363B1F7D5DB1}"/>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50" name="Oval 49">
              <a:extLst>
                <a:ext uri="{FF2B5EF4-FFF2-40B4-BE49-F238E27FC236}">
                  <a16:creationId xmlns:a16="http://schemas.microsoft.com/office/drawing/2014/main" id="{17A451F4-C0AE-4F37-084F-C25A3F74A649}"/>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51" name="Straight Arrow Connector 50">
              <a:extLst>
                <a:ext uri="{FF2B5EF4-FFF2-40B4-BE49-F238E27FC236}">
                  <a16:creationId xmlns:a16="http://schemas.microsoft.com/office/drawing/2014/main" id="{DD1FF147-8F1F-E237-C57F-E38F3A26B422}"/>
                </a:ext>
              </a:extLst>
            </p:cNvPr>
            <p:cNvCxnSpPr>
              <a:cxnSpLocks/>
              <a:stCxn id="53" idx="2"/>
              <a:endCxn id="49"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3520371-07C8-CBE0-87BE-43AEE23B227F}"/>
                </a:ext>
              </a:extLst>
            </p:cNvPr>
            <p:cNvCxnSpPr>
              <a:cxnSpLocks/>
              <a:stCxn id="46" idx="6"/>
              <a:endCxn id="53"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1A0C6A9-A216-7B56-678B-C704DDA6960D}"/>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cxnSp>
        <p:nvCxnSpPr>
          <p:cNvPr id="5" name="Straight Arrow Connector 4">
            <a:extLst>
              <a:ext uri="{FF2B5EF4-FFF2-40B4-BE49-F238E27FC236}">
                <a16:creationId xmlns:a16="http://schemas.microsoft.com/office/drawing/2014/main" id="{820610E0-D3A7-6CAB-9584-3B912073BCA8}"/>
              </a:ext>
            </a:extLst>
          </p:cNvPr>
          <p:cNvCxnSpPr>
            <a:cxnSpLocks/>
          </p:cNvCxnSpPr>
          <p:nvPr/>
        </p:nvCxnSpPr>
        <p:spPr>
          <a:xfrm>
            <a:off x="7343775" y="4837300"/>
            <a:ext cx="644638" cy="554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124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ex.5 </a:t>
            </a:r>
          </a:p>
        </p:txBody>
      </p:sp>
    </p:spTree>
    <p:extLst>
      <p:ext uri="{BB962C8B-B14F-4D97-AF65-F5344CB8AC3E}">
        <p14:creationId xmlns:p14="http://schemas.microsoft.com/office/powerpoint/2010/main" val="126792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886794" y="1457612"/>
            <a:ext cx="6981778" cy="4892387"/>
          </a:xfrm>
        </p:spPr>
        <p:txBody>
          <a:bodyPr>
            <a:normAutofit fontScale="92500" lnSpcReduction="10000"/>
          </a:bodyPr>
          <a:lstStyle/>
          <a:p>
            <a:r>
              <a:rPr lang="en-US" altLang="en-US" b="0" dirty="0"/>
              <a:t>Mathematical </a:t>
            </a:r>
            <a:r>
              <a:rPr lang="en-US" altLang="en-US" dirty="0"/>
              <a:t>representation</a:t>
            </a:r>
            <a:r>
              <a:rPr lang="en-US" altLang="en-US" b="0" dirty="0"/>
              <a:t> of an underlying system (not the system itself)</a:t>
            </a:r>
          </a:p>
          <a:p>
            <a:endParaRPr lang="en-GB" b="0" dirty="0"/>
          </a:p>
          <a:p>
            <a:r>
              <a:rPr lang="en-GB" dirty="0"/>
              <a:t>Network science</a:t>
            </a:r>
            <a:r>
              <a:rPr lang="en-GB" b="0" dirty="0"/>
              <a:t>: Social and </a:t>
            </a:r>
            <a:r>
              <a:rPr lang="en-GB" b="0" dirty="0" err="1"/>
              <a:t>behavioral</a:t>
            </a:r>
            <a:r>
              <a:rPr lang="en-GB" b="0" dirty="0"/>
              <a:t> scientists in the XX century (e.g. Jacob Moreno &amp; Hellen Hall Jennings, Harrison White, Mark </a:t>
            </a:r>
            <a:r>
              <a:rPr lang="en-GB" b="0" dirty="0" err="1"/>
              <a:t>Granovetter</a:t>
            </a:r>
            <a:r>
              <a:rPr lang="en-GB" b="0" dirty="0"/>
              <a:t>)</a:t>
            </a:r>
          </a:p>
          <a:p>
            <a:pPr marL="285750" indent="-285750">
              <a:buFont typeface="Arial" panose="020B0604020202020204" pitchFamily="34" charset="0"/>
              <a:buChar char="•"/>
            </a:pPr>
            <a:r>
              <a:rPr lang="en-GB" b="0" dirty="0"/>
              <a:t>Hellen Hall Jennings and Jacob Moreno (1930s): Hudson School for girls: Sociometry. Networks can represent the systems and how information spreads</a:t>
            </a:r>
          </a:p>
          <a:p>
            <a:pPr marL="285750" indent="-285750">
              <a:buFont typeface="Arial" panose="020B0604020202020204" pitchFamily="34" charset="0"/>
              <a:buChar char="•"/>
            </a:pPr>
            <a:r>
              <a:rPr lang="en-GB" b="0" dirty="0"/>
              <a:t>Jeffrey Travers and Stanley Milgram’s (1969): Small-world studies</a:t>
            </a:r>
          </a:p>
          <a:p>
            <a:pPr marL="285750" indent="-285750">
              <a:buFont typeface="Arial" panose="020B0604020202020204" pitchFamily="34" charset="0"/>
              <a:buChar char="•"/>
            </a:pPr>
            <a:r>
              <a:rPr lang="en-GB" b="0" dirty="0"/>
              <a:t>Nancy Howell (1969): </a:t>
            </a:r>
            <a:r>
              <a:rPr lang="en-GB" b="0" i="1" dirty="0"/>
              <a:t>The Search for an Abortionist</a:t>
            </a:r>
            <a:r>
              <a:rPr lang="en-GB" b="0" dirty="0"/>
              <a:t>, women acquired scarce information through short chains of weak ties. </a:t>
            </a:r>
          </a:p>
          <a:p>
            <a:pPr marL="285750" indent="-285750">
              <a:buFont typeface="Arial" panose="020B0604020202020204" pitchFamily="34" charset="0"/>
              <a:buChar char="•"/>
            </a:pPr>
            <a:r>
              <a:rPr lang="en-GB" b="0" dirty="0"/>
              <a:t>Mark </a:t>
            </a:r>
            <a:r>
              <a:rPr lang="en-GB" b="0" dirty="0" err="1"/>
              <a:t>Granovetter</a:t>
            </a:r>
            <a:r>
              <a:rPr lang="en-GB" b="0" dirty="0"/>
              <a:t> (1973) </a:t>
            </a:r>
            <a:r>
              <a:rPr lang="en-GB" b="0" i="1" dirty="0"/>
              <a:t>The Strength of Weak Ties. </a:t>
            </a:r>
            <a:r>
              <a:rPr lang="en-GB" b="0" dirty="0"/>
              <a:t>Diffusion of information takes place primarily through bridges (weak ties). Strong links are redundant.</a:t>
            </a:r>
          </a:p>
          <a:p>
            <a:pPr marL="285750" indent="-285750">
              <a:buFont typeface="Arial" panose="020B0604020202020204" pitchFamily="34" charset="0"/>
              <a:buChar char="•"/>
            </a:pPr>
            <a:r>
              <a:rPr lang="en-GB" b="0" dirty="0"/>
              <a:t>Harrison White (1976): </a:t>
            </a:r>
            <a:r>
              <a:rPr lang="en-GB" b="0" dirty="0" err="1"/>
              <a:t>Blockmodels</a:t>
            </a:r>
            <a:r>
              <a:rPr lang="en-GB" b="0" dirty="0"/>
              <a:t> for networks</a:t>
            </a:r>
          </a:p>
          <a:p>
            <a:pPr marL="285750" indent="-285750">
              <a:buFont typeface="Arial" panose="020B0604020202020204" pitchFamily="34" charset="0"/>
              <a:buChar char="•"/>
            </a:pPr>
            <a:r>
              <a:rPr lang="en-GB" b="0" dirty="0"/>
              <a:t>Duncan Watts, Steven </a:t>
            </a:r>
            <a:r>
              <a:rPr lang="en-GB" b="0" dirty="0" err="1"/>
              <a:t>Strogatz</a:t>
            </a:r>
            <a:r>
              <a:rPr lang="en-GB" b="0" dirty="0"/>
              <a:t> (1998): Next wave of network science</a:t>
            </a:r>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3428" y="733422"/>
            <a:ext cx="9506372" cy="1189038"/>
          </a:xfrm>
        </p:spPr>
        <p:txBody>
          <a:bodyPr>
            <a:normAutofit/>
          </a:bodyPr>
          <a:lstStyle/>
          <a:p>
            <a:r>
              <a:rPr lang="en-US" sz="3600" dirty="0"/>
              <a:t>Brief history of social network science:</a:t>
            </a:r>
            <a:endParaRPr lang="en-NL" sz="3600" dirty="0"/>
          </a:p>
        </p:txBody>
      </p:sp>
      <p:pic>
        <p:nvPicPr>
          <p:cNvPr id="5" name="Picture 4">
            <a:extLst>
              <a:ext uri="{FF2B5EF4-FFF2-40B4-BE49-F238E27FC236}">
                <a16:creationId xmlns:a16="http://schemas.microsoft.com/office/drawing/2014/main" id="{37AF2C5D-F3BA-8F26-39A6-DD77CE1968CD}"/>
              </a:ext>
            </a:extLst>
          </p:cNvPr>
          <p:cNvPicPr>
            <a:picLocks noChangeAspect="1"/>
          </p:cNvPicPr>
          <p:nvPr/>
        </p:nvPicPr>
        <p:blipFill>
          <a:blip r:embed="rId3"/>
          <a:stretch>
            <a:fillRect/>
          </a:stretch>
        </p:blipFill>
        <p:spPr>
          <a:xfrm>
            <a:off x="323429" y="1457613"/>
            <a:ext cx="4384840" cy="4684426"/>
          </a:xfrm>
          <a:prstGeom prst="rect">
            <a:avLst/>
          </a:prstGeom>
        </p:spPr>
      </p:pic>
      <p:sp>
        <p:nvSpPr>
          <p:cNvPr id="6" name="TextBox 5">
            <a:extLst>
              <a:ext uri="{FF2B5EF4-FFF2-40B4-BE49-F238E27FC236}">
                <a16:creationId xmlns:a16="http://schemas.microsoft.com/office/drawing/2014/main" id="{F849993F-8F60-A61D-EF4F-03579B94A3EC}"/>
              </a:ext>
            </a:extLst>
          </p:cNvPr>
          <p:cNvSpPr txBox="1"/>
          <p:nvPr/>
        </p:nvSpPr>
        <p:spPr>
          <a:xfrm>
            <a:off x="250133" y="6142039"/>
            <a:ext cx="2393604" cy="307777"/>
          </a:xfrm>
          <a:prstGeom prst="rect">
            <a:avLst/>
          </a:prstGeom>
          <a:noFill/>
        </p:spPr>
        <p:txBody>
          <a:bodyPr wrap="none" rtlCol="0">
            <a:spAutoFit/>
          </a:bodyPr>
          <a:lstStyle/>
          <a:p>
            <a:r>
              <a:rPr lang="en-NL" sz="1400" dirty="0">
                <a:solidFill>
                  <a:schemeClr val="bg1">
                    <a:lumMod val="50000"/>
                  </a:schemeClr>
                </a:solidFill>
              </a:rPr>
              <a:t>Moreno. Who shall survive?</a:t>
            </a:r>
          </a:p>
        </p:txBody>
      </p:sp>
    </p:spTree>
    <p:extLst>
      <p:ext uri="{BB962C8B-B14F-4D97-AF65-F5344CB8AC3E}">
        <p14:creationId xmlns:p14="http://schemas.microsoft.com/office/powerpoint/2010/main" val="2734983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34144" cy="1189038"/>
          </a:xfrm>
        </p:spPr>
        <p:txBody>
          <a:bodyPr/>
          <a:lstStyle/>
          <a:p>
            <a:r>
              <a:rPr lang="en-US" dirty="0"/>
              <a:t>Practical 3:</a:t>
            </a:r>
            <a:br>
              <a:rPr lang="en-US" dirty="0"/>
            </a:br>
            <a:r>
              <a:rPr lang="en-US" dirty="0"/>
              <a:t>Compare methods</a:t>
            </a:r>
            <a:endParaRPr lang="en-NL" dirty="0"/>
          </a:p>
        </p:txBody>
      </p:sp>
      <p:sp>
        <p:nvSpPr>
          <p:cNvPr id="9" name="Text Placeholder 8">
            <a:extLst>
              <a:ext uri="{FF2B5EF4-FFF2-40B4-BE49-F238E27FC236}">
                <a16:creationId xmlns:a16="http://schemas.microsoft.com/office/drawing/2014/main" id="{544B1F3E-79C2-1CEB-9AAA-8F993374E698}"/>
              </a:ext>
            </a:extLst>
          </p:cNvPr>
          <p:cNvSpPr>
            <a:spLocks noGrp="1"/>
          </p:cNvSpPr>
          <p:nvPr>
            <p:ph type="body" sz="quarter" idx="11"/>
          </p:nvPr>
        </p:nvSpPr>
        <p:spPr>
          <a:xfrm>
            <a:off x="762000" y="1905000"/>
            <a:ext cx="7998542" cy="3670300"/>
          </a:xfrm>
        </p:spPr>
        <p:txBody>
          <a:bodyPr>
            <a:normAutofit/>
          </a:bodyPr>
          <a:lstStyle/>
          <a:p>
            <a:endParaRPr lang="en-GB" b="0" dirty="0"/>
          </a:p>
        </p:txBody>
      </p:sp>
    </p:spTree>
    <p:extLst>
      <p:ext uri="{BB962C8B-B14F-4D97-AF65-F5344CB8AC3E}">
        <p14:creationId xmlns:p14="http://schemas.microsoft.com/office/powerpoint/2010/main" val="31834240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34144" cy="1189038"/>
          </a:xfrm>
        </p:spPr>
        <p:txBody>
          <a:bodyPr/>
          <a:lstStyle/>
          <a:p>
            <a:r>
              <a:rPr lang="en-US" dirty="0"/>
              <a:t>Practical 3:</a:t>
            </a:r>
            <a:br>
              <a:rPr lang="en-US" dirty="0"/>
            </a:br>
            <a:r>
              <a:rPr lang="en-US" dirty="0"/>
              <a:t>Working with networks using Gephi</a:t>
            </a:r>
            <a:endParaRPr lang="en-NL" dirty="0"/>
          </a:p>
        </p:txBody>
      </p:sp>
      <p:sp>
        <p:nvSpPr>
          <p:cNvPr id="9" name="Text Placeholder 8">
            <a:extLst>
              <a:ext uri="{FF2B5EF4-FFF2-40B4-BE49-F238E27FC236}">
                <a16:creationId xmlns:a16="http://schemas.microsoft.com/office/drawing/2014/main" id="{544B1F3E-79C2-1CEB-9AAA-8F993374E698}"/>
              </a:ext>
            </a:extLst>
          </p:cNvPr>
          <p:cNvSpPr>
            <a:spLocks noGrp="1"/>
          </p:cNvSpPr>
          <p:nvPr>
            <p:ph type="body" sz="quarter" idx="11"/>
          </p:nvPr>
        </p:nvSpPr>
        <p:spPr>
          <a:xfrm>
            <a:off x="762000" y="1905000"/>
            <a:ext cx="7998542" cy="3670300"/>
          </a:xfrm>
        </p:spPr>
        <p:txBody>
          <a:bodyPr>
            <a:normAutofit/>
          </a:bodyPr>
          <a:lstStyle/>
          <a:p>
            <a:r>
              <a:rPr lang="en-NL" b="0" dirty="0"/>
              <a:t>Exercise 1: Gephi</a:t>
            </a:r>
          </a:p>
          <a:p>
            <a:endParaRPr lang="en-NL" b="0" dirty="0"/>
          </a:p>
          <a:p>
            <a:r>
              <a:rPr lang="en-NL" b="0" dirty="0"/>
              <a:t>Follow this tutorial (slides 1–23 only!): </a:t>
            </a:r>
            <a:r>
              <a:rPr lang="en-GB" b="0" dirty="0">
                <a:hlinkClick r:id="rId3"/>
              </a:rPr>
              <a:t>https://gephi.org/users/quick-start/</a:t>
            </a:r>
            <a:endParaRPr lang="en-GB" b="0" dirty="0"/>
          </a:p>
          <a:p>
            <a:pPr marL="285750" indent="-285750">
              <a:buFont typeface="Arial" panose="020B0604020202020204" pitchFamily="34" charset="0"/>
              <a:buChar char="•"/>
            </a:pPr>
            <a:r>
              <a:rPr lang="en-GB" b="0" dirty="0"/>
              <a:t>In community detection use the “stochastic </a:t>
            </a:r>
            <a:r>
              <a:rPr lang="en-GB" b="0" dirty="0" err="1"/>
              <a:t>blockmodel</a:t>
            </a:r>
            <a:r>
              <a:rPr lang="en-GB" b="0" dirty="0"/>
              <a:t>” instead of modularity maximization</a:t>
            </a:r>
            <a:endParaRPr lang="en-NL" b="0" dirty="0"/>
          </a:p>
          <a:p>
            <a:r>
              <a:rPr lang="en-GB" b="0" dirty="0"/>
              <a:t>You can choose to use our own data: </a:t>
            </a:r>
            <a:r>
              <a:rPr lang="en-US" altLang="en-US" b="0" dirty="0"/>
              <a:t>https://</a:t>
            </a:r>
            <a:r>
              <a:rPr lang="en-US" altLang="en-US" b="0" dirty="0" err="1"/>
              <a:t>tinyurl.com</a:t>
            </a:r>
            <a:r>
              <a:rPr lang="en-US" altLang="en-US" b="0" dirty="0"/>
              <a:t>/network-game</a:t>
            </a:r>
            <a:endParaRPr lang="en-GB" b="0" dirty="0"/>
          </a:p>
          <a:p>
            <a:endParaRPr lang="en-GB" b="0" dirty="0"/>
          </a:p>
          <a:p>
            <a:endParaRPr lang="en-GB" b="0" dirty="0"/>
          </a:p>
        </p:txBody>
      </p:sp>
    </p:spTree>
    <p:extLst>
      <p:ext uri="{BB962C8B-B14F-4D97-AF65-F5344CB8AC3E}">
        <p14:creationId xmlns:p14="http://schemas.microsoft.com/office/powerpoint/2010/main" val="8531207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Random walks and eigenvectors</a:t>
            </a:r>
            <a:endParaRPr lang="en-NL" dirty="0"/>
          </a:p>
        </p:txBody>
      </p:sp>
    </p:spTree>
    <p:extLst>
      <p:ext uri="{BB962C8B-B14F-4D97-AF65-F5344CB8AC3E}">
        <p14:creationId xmlns:p14="http://schemas.microsoft.com/office/powerpoint/2010/main" val="2382931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ex.7 </a:t>
            </a:r>
          </a:p>
        </p:txBody>
      </p:sp>
    </p:spTree>
    <p:extLst>
      <p:ext uri="{BB962C8B-B14F-4D97-AF65-F5344CB8AC3E}">
        <p14:creationId xmlns:p14="http://schemas.microsoft.com/office/powerpoint/2010/main" val="3872285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63329"/>
            <a:ext cx="10322011" cy="4578710"/>
          </a:xfrm>
        </p:spPr>
        <p:txBody>
          <a:bodyPr>
            <a:normAutofit/>
          </a:bodyPr>
          <a:lstStyle/>
          <a:p>
            <a:r>
              <a:rPr lang="en-GB" dirty="0"/>
              <a:t>Theoretical links to social science </a:t>
            </a:r>
            <a:r>
              <a:rPr lang="en-GB" b="0" dirty="0"/>
              <a:t>(dangerous generalizations below!):</a:t>
            </a:r>
          </a:p>
          <a:p>
            <a:pPr marL="285750" indent="-285750">
              <a:buFont typeface="Arial" panose="020B0604020202020204" pitchFamily="34" charset="0"/>
              <a:buChar char="•"/>
            </a:pPr>
            <a:r>
              <a:rPr lang="en-GB" b="0" dirty="0"/>
              <a:t>Social capital: The position of an individual in their social network (</a:t>
            </a:r>
            <a:r>
              <a:rPr lang="en-GB" b="0" dirty="0" err="1"/>
              <a:t>embeddeness</a:t>
            </a:r>
            <a:r>
              <a:rPr lang="en-GB" b="0" dirty="0"/>
              <a:t>) determines opportunities and outcomes.</a:t>
            </a:r>
          </a:p>
          <a:p>
            <a:pPr marL="285750" indent="-285750">
              <a:buFont typeface="Arial" panose="020B0604020202020204" pitchFamily="34" charset="0"/>
              <a:buChar char="•"/>
            </a:pPr>
            <a:r>
              <a:rPr lang="en-GB" b="0" dirty="0"/>
              <a:t>Network measures map to social theories: e.g. structural holes and network closure (Burt, 2001)</a:t>
            </a:r>
          </a:p>
          <a:p>
            <a:pPr marL="569214" lvl="1" indent="-285750"/>
            <a:r>
              <a:rPr lang="en-GB" b="1" dirty="0"/>
              <a:t>Structural holes</a:t>
            </a:r>
            <a:r>
              <a:rPr lang="en-GB" b="0" dirty="0"/>
              <a:t>: </a:t>
            </a:r>
            <a:r>
              <a:rPr lang="en-GB" dirty="0"/>
              <a:t>social capital is created by a network in which people can broker connections between otherwise disconnected segments</a:t>
            </a:r>
            <a:r>
              <a:rPr lang="en-GB" b="0" dirty="0"/>
              <a:t> ~ similar to betweenness centrality</a:t>
            </a:r>
          </a:p>
          <a:p>
            <a:pPr marL="569214" lvl="1" indent="-285750"/>
            <a:r>
              <a:rPr lang="en-GB" b="1" dirty="0"/>
              <a:t>Network closure</a:t>
            </a:r>
            <a:r>
              <a:rPr lang="en-GB" b="0" dirty="0"/>
              <a:t>: </a:t>
            </a:r>
            <a:r>
              <a:rPr lang="en-GB" dirty="0"/>
              <a:t>social capital is created by a network of strongly interconnected element</a:t>
            </a:r>
            <a:r>
              <a:rPr lang="en-GB" b="0" dirty="0"/>
              <a:t> ~ clustering coefficient</a:t>
            </a:r>
          </a:p>
          <a:p>
            <a:pPr marL="285750" indent="-285750"/>
            <a:endParaRPr lang="en-GB" dirty="0"/>
          </a:p>
          <a:p>
            <a:pPr marL="285750" indent="-285750"/>
            <a:r>
              <a:rPr lang="en-GB" dirty="0"/>
              <a:t>Networks:</a:t>
            </a:r>
          </a:p>
          <a:p>
            <a:pPr marL="285750" indent="-285750">
              <a:buFont typeface="Arial" panose="020B0604020202020204" pitchFamily="34" charset="0"/>
              <a:buChar char="•"/>
            </a:pPr>
            <a:r>
              <a:rPr lang="en-NL" b="0" dirty="0"/>
              <a:t>Reflect preferences (</a:t>
            </a:r>
            <a:r>
              <a:rPr lang="en-NL" dirty="0"/>
              <a:t>selection</a:t>
            </a:r>
            <a:r>
              <a:rPr lang="en-NL" b="0" dirty="0"/>
              <a:t>)</a:t>
            </a:r>
          </a:p>
          <a:p>
            <a:pPr marL="285750" indent="-285750">
              <a:buFont typeface="Arial" panose="020B0604020202020204" pitchFamily="34" charset="0"/>
              <a:buChar char="•"/>
            </a:pPr>
            <a:r>
              <a:rPr lang="en-NL" dirty="0"/>
              <a:t>Influence</a:t>
            </a:r>
            <a:r>
              <a:rPr lang="en-NL" b="0" dirty="0"/>
              <a:t> us: spread of information, diseases, opportunities</a:t>
            </a:r>
          </a:p>
          <a:p>
            <a:pPr marL="285750" indent="-285750"/>
            <a:endParaRPr lang="en-GB" b="0" dirty="0"/>
          </a:p>
          <a:p>
            <a:endParaRPr lang="en-GB" dirty="0"/>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58822"/>
            <a:ext cx="5334000" cy="1189038"/>
          </a:xfrm>
        </p:spPr>
        <p:txBody>
          <a:bodyPr/>
          <a:lstStyle/>
          <a:p>
            <a:r>
              <a:rPr lang="en-US" dirty="0"/>
              <a:t>Why do we care?</a:t>
            </a:r>
            <a:endParaRPr lang="en-NL" dirty="0"/>
          </a:p>
        </p:txBody>
      </p:sp>
    </p:spTree>
    <p:extLst>
      <p:ext uri="{BB962C8B-B14F-4D97-AF65-F5344CB8AC3E}">
        <p14:creationId xmlns:p14="http://schemas.microsoft.com/office/powerpoint/2010/main" val="104518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sp>
        <p:nvSpPr>
          <p:cNvPr id="6" name="TextBox 5">
            <a:extLst>
              <a:ext uri="{FF2B5EF4-FFF2-40B4-BE49-F238E27FC236}">
                <a16:creationId xmlns:a16="http://schemas.microsoft.com/office/drawing/2014/main" id="{F849993F-8F60-A61D-EF4F-03579B94A3EC}"/>
              </a:ext>
            </a:extLst>
          </p:cNvPr>
          <p:cNvSpPr txBox="1"/>
          <p:nvPr/>
        </p:nvSpPr>
        <p:spPr>
          <a:xfrm>
            <a:off x="762000" y="6376519"/>
            <a:ext cx="2263761" cy="307777"/>
          </a:xfrm>
          <a:prstGeom prst="rect">
            <a:avLst/>
          </a:prstGeom>
          <a:noFill/>
        </p:spPr>
        <p:txBody>
          <a:bodyPr wrap="none" rtlCol="0">
            <a:spAutoFit/>
          </a:bodyPr>
          <a:lstStyle/>
          <a:p>
            <a:r>
              <a:rPr lang="en-NL" sz="1400" dirty="0">
                <a:solidFill>
                  <a:schemeClr val="bg1">
                    <a:lumMod val="50000"/>
                  </a:schemeClr>
                </a:solidFill>
              </a:rPr>
              <a:t>Moreno, source: wikipedia</a:t>
            </a:r>
          </a:p>
        </p:txBody>
      </p:sp>
      <p:sp>
        <p:nvSpPr>
          <p:cNvPr id="7" name="Text Placeholder 6">
            <a:extLst>
              <a:ext uri="{FF2B5EF4-FFF2-40B4-BE49-F238E27FC236}">
                <a16:creationId xmlns:a16="http://schemas.microsoft.com/office/drawing/2014/main" id="{0FC96912-E678-5663-4B56-39E25EA16053}"/>
              </a:ext>
            </a:extLst>
          </p:cNvPr>
          <p:cNvSpPr>
            <a:spLocks noGrp="1"/>
          </p:cNvSpPr>
          <p:nvPr>
            <p:ph type="body" sz="quarter" idx="11"/>
          </p:nvPr>
        </p:nvSpPr>
        <p:spPr/>
        <p:txBody>
          <a:bodyPr/>
          <a:lstStyle/>
          <a:p>
            <a:endParaRPr lang="en-NL"/>
          </a:p>
        </p:txBody>
      </p:sp>
      <p:pic>
        <p:nvPicPr>
          <p:cNvPr id="8" name="Picture 7">
            <a:extLst>
              <a:ext uri="{FF2B5EF4-FFF2-40B4-BE49-F238E27FC236}">
                <a16:creationId xmlns:a16="http://schemas.microsoft.com/office/drawing/2014/main" id="{D7BB2D11-381A-B6F6-CBF8-230910609E41}"/>
              </a:ext>
            </a:extLst>
          </p:cNvPr>
          <p:cNvPicPr>
            <a:picLocks noChangeAspect="1"/>
          </p:cNvPicPr>
          <p:nvPr/>
        </p:nvPicPr>
        <p:blipFill>
          <a:blip r:embed="rId2"/>
          <a:stretch>
            <a:fillRect/>
          </a:stretch>
        </p:blipFill>
        <p:spPr>
          <a:xfrm>
            <a:off x="876300" y="1563366"/>
            <a:ext cx="8088170" cy="4813153"/>
          </a:xfrm>
          <a:prstGeom prst="rect">
            <a:avLst/>
          </a:prstGeom>
        </p:spPr>
      </p:pic>
    </p:spTree>
    <p:extLst>
      <p:ext uri="{BB962C8B-B14F-4D97-AF65-F5344CB8AC3E}">
        <p14:creationId xmlns:p14="http://schemas.microsoft.com/office/powerpoint/2010/main" val="2342488952"/>
      </p:ext>
    </p:extLst>
  </p:cSld>
  <p:clrMapOvr>
    <a:masterClrMapping/>
  </p:clrMapOvr>
</p:sld>
</file>

<file path=ppt/theme/theme1.xml><?xml version="1.0" encoding="utf-8"?>
<a:theme xmlns:a="http://schemas.openxmlformats.org/drawingml/2006/main" name="Office Theme">
  <a:themeElements>
    <a:clrScheme name="Custom 9">
      <a:dk1>
        <a:srgbClr val="424242"/>
      </a:dk1>
      <a:lt1>
        <a:srgbClr val="EAEAEA"/>
      </a:lt1>
      <a:dk2>
        <a:srgbClr val="212121"/>
      </a:dk2>
      <a:lt2>
        <a:srgbClr val="FEFFFF"/>
      </a:lt2>
      <a:accent1>
        <a:srgbClr val="A1BCC0"/>
      </a:accent1>
      <a:accent2>
        <a:srgbClr val="13414A"/>
      </a:accent2>
      <a:accent3>
        <a:srgbClr val="14424A"/>
      </a:accent3>
      <a:accent4>
        <a:srgbClr val="D6D6D6"/>
      </a:accent4>
      <a:accent5>
        <a:srgbClr val="314B5F"/>
      </a:accent5>
      <a:accent6>
        <a:srgbClr val="E9E9E9"/>
      </a:accent6>
      <a:hlink>
        <a:srgbClr val="A1BCC0"/>
      </a:hlink>
      <a:folHlink>
        <a:srgbClr val="507389"/>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CFE49F7-6CA7-CC44-922D-C5D58F8DF42E}" vid="{069AE993-9BDE-9F41-8821-0B49EF7746A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AAEAA2-4CF8-449D-8745-25872C8482C9}">
  <ds:schemaRefs>
    <ds:schemaRef ds:uri="http://schemas.microsoft.com/sharepoint/v3/contenttype/forms"/>
  </ds:schemaRefs>
</ds:datastoreItem>
</file>

<file path=customXml/itemProps2.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19040</TotalTime>
  <Words>3845</Words>
  <Application>Microsoft Macintosh PowerPoint</Application>
  <PresentationFormat>Widescreen</PresentationFormat>
  <Paragraphs>1174</Paragraphs>
  <Slides>73</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Cambria Math</vt:lpstr>
      <vt:lpstr>Segoe UI</vt:lpstr>
      <vt:lpstr>Wingdings</vt:lpstr>
      <vt:lpstr>Office Theme</vt:lpstr>
      <vt:lpstr>Network Science SICSS Summer School</vt:lpstr>
      <vt:lpstr>Program</vt:lpstr>
      <vt:lpstr>Introduction to networks</vt:lpstr>
      <vt:lpstr>What is a network?</vt:lpstr>
      <vt:lpstr>Types of networks</vt:lpstr>
      <vt:lpstr>Type of networks and characteristics</vt:lpstr>
      <vt:lpstr>Brief history of social network science:</vt:lpstr>
      <vt:lpstr>Why do we care?</vt:lpstr>
      <vt:lpstr>Why do we care?</vt:lpstr>
      <vt:lpstr>Why do we care?</vt:lpstr>
      <vt:lpstr>Basic definitions</vt:lpstr>
      <vt:lpstr>Networks (graphs)</vt:lpstr>
      <vt:lpstr>Directed vs undirected; weighted vs unweighted</vt:lpstr>
      <vt:lpstr>Degree in undirected networks</vt:lpstr>
      <vt:lpstr>Degree in directed networks</vt:lpstr>
      <vt:lpstr>Other types of networks: Multiplex</vt:lpstr>
      <vt:lpstr>Other types of networks: Signed</vt:lpstr>
      <vt:lpstr>Other types of networks: Temporal</vt:lpstr>
      <vt:lpstr>Other types of networks: Bipartite</vt:lpstr>
      <vt:lpstr>Other types of networks: Multipartite</vt:lpstr>
      <vt:lpstr>PowerPoint Presentation</vt:lpstr>
      <vt:lpstr>Other types of networks: Clique</vt:lpstr>
      <vt:lpstr>Network characteristics</vt:lpstr>
      <vt:lpstr>Connectedness</vt:lpstr>
      <vt:lpstr>Small world: six degrees of separation</vt:lpstr>
      <vt:lpstr>Density</vt:lpstr>
      <vt:lpstr>Local clustering (~transitivity)</vt:lpstr>
      <vt:lpstr>Reciprocity</vt:lpstr>
      <vt:lpstr>Assortativity (homophily)</vt:lpstr>
      <vt:lpstr>Assortativity (homophily)</vt:lpstr>
      <vt:lpstr>Heavy tails / scale-free</vt:lpstr>
      <vt:lpstr>Heavy tails</vt:lpstr>
      <vt:lpstr>Robustness to failures Fragility to targeted attacks</vt:lpstr>
      <vt:lpstr>Affiliation networks</vt:lpstr>
      <vt:lpstr>PowerPoint Presentation</vt:lpstr>
      <vt:lpstr>Types of analysis</vt:lpstr>
      <vt:lpstr>Types of analysis: Descriptive statistics</vt:lpstr>
      <vt:lpstr>Types of analysis: Centralities</vt:lpstr>
      <vt:lpstr>PowerPoint Presentation</vt:lpstr>
      <vt:lpstr>Types of analysis: Node-level regression</vt:lpstr>
      <vt:lpstr>Types of analysis: Community detection</vt:lpstr>
      <vt:lpstr>Types of analysis: Motif detection</vt:lpstr>
      <vt:lpstr>Types of analysis: Link/metadata prediction</vt:lpstr>
      <vt:lpstr>Types of analysis: Network reconstruction</vt:lpstr>
      <vt:lpstr>Types of analysis: Testing hypothesis</vt:lpstr>
      <vt:lpstr>Types of analysis: Dynamics</vt:lpstr>
      <vt:lpstr>Interested ?</vt:lpstr>
      <vt:lpstr>Matrix representation</vt:lpstr>
      <vt:lpstr>Network representation</vt:lpstr>
      <vt:lpstr>Practical 1: Python</vt:lpstr>
      <vt:lpstr>Intro to linear algebra</vt:lpstr>
      <vt:lpstr>Network representation</vt:lpstr>
      <vt:lpstr>Directed networks</vt:lpstr>
      <vt:lpstr>Undirected networks</vt:lpstr>
      <vt:lpstr>Some terms</vt:lpstr>
      <vt:lpstr>Python exercise notebook 2, ex.1 </vt:lpstr>
      <vt:lpstr>Matrix multiplication: sum</vt:lpstr>
      <vt:lpstr>Matrix multiplication: average</vt:lpstr>
      <vt:lpstr>Python exercise notebook 2, ex.2 </vt:lpstr>
      <vt:lpstr>Matrix multiplication: paths</vt:lpstr>
      <vt:lpstr>Python exercise notebook 2, ex.3a </vt:lpstr>
      <vt:lpstr>Matrix multiplication: number of people reached in &lt;3 steps </vt:lpstr>
      <vt:lpstr>Matrix multiplication: number of triangles</vt:lpstr>
      <vt:lpstr>Matrix multiplication: number of triangles</vt:lpstr>
      <vt:lpstr>Python exercise notebook 2, ex.3b </vt:lpstr>
      <vt:lpstr>Python exercise notebook 2, ex.4 </vt:lpstr>
      <vt:lpstr>Other types of networks: Bipartite</vt:lpstr>
      <vt:lpstr>Matrix multiplication: projection</vt:lpstr>
      <vt:lpstr>Python exercise notebook 2, ex.5 </vt:lpstr>
      <vt:lpstr>Practical 3: Compare methods</vt:lpstr>
      <vt:lpstr>Practical 3: Working with networks using Gephi</vt:lpstr>
      <vt:lpstr>Matrix multiplication: Random walks and eigenvectors</vt:lpstr>
      <vt:lpstr>Python exercise notebook 2, ex.7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Garcia Bernardo, J. (Javier)</cp:lastModifiedBy>
  <cp:revision>31</cp:revision>
  <dcterms:created xsi:type="dcterms:W3CDTF">2022-05-27T11:34:38Z</dcterms:created>
  <dcterms:modified xsi:type="dcterms:W3CDTF">2023-06-21T16:11:55Z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